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Default Extension="sldx" ContentType="application/vnd.openxmlformats-officedocument.presentationml.slide"/>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9"/>
  </p:notesMasterIdLst>
  <p:sldIdLst>
    <p:sldId id="581" r:id="rId2"/>
    <p:sldId id="681" r:id="rId3"/>
    <p:sldId id="645" r:id="rId4"/>
    <p:sldId id="646" r:id="rId5"/>
    <p:sldId id="387" r:id="rId6"/>
    <p:sldId id="689" r:id="rId7"/>
    <p:sldId id="742" r:id="rId8"/>
    <p:sldId id="743" r:id="rId9"/>
    <p:sldId id="744" r:id="rId10"/>
    <p:sldId id="673" r:id="rId11"/>
    <p:sldId id="674" r:id="rId12"/>
    <p:sldId id="675" r:id="rId13"/>
    <p:sldId id="678" r:id="rId14"/>
    <p:sldId id="684" r:id="rId15"/>
    <p:sldId id="685" r:id="rId16"/>
    <p:sldId id="676" r:id="rId17"/>
    <p:sldId id="679" r:id="rId18"/>
    <p:sldId id="391" r:id="rId19"/>
    <p:sldId id="686" r:id="rId20"/>
    <p:sldId id="413" r:id="rId21"/>
    <p:sldId id="622" r:id="rId22"/>
    <p:sldId id="414" r:id="rId23"/>
    <p:sldId id="416" r:id="rId24"/>
    <p:sldId id="687" r:id="rId25"/>
    <p:sldId id="417" r:id="rId26"/>
    <p:sldId id="660" r:id="rId27"/>
    <p:sldId id="688" r:id="rId28"/>
    <p:sldId id="592" r:id="rId29"/>
    <p:sldId id="690" r:id="rId30"/>
    <p:sldId id="691" r:id="rId31"/>
    <p:sldId id="692" r:id="rId32"/>
    <p:sldId id="694" r:id="rId33"/>
    <p:sldId id="693" r:id="rId34"/>
    <p:sldId id="635" r:id="rId35"/>
    <p:sldId id="418" r:id="rId36"/>
    <p:sldId id="273" r:id="rId37"/>
    <p:sldId id="420" r:id="rId38"/>
    <p:sldId id="421" r:id="rId39"/>
    <p:sldId id="422" r:id="rId40"/>
    <p:sldId id="661" r:id="rId41"/>
    <p:sldId id="438" r:id="rId42"/>
    <p:sldId id="423" r:id="rId43"/>
    <p:sldId id="424" r:id="rId44"/>
    <p:sldId id="655" r:id="rId45"/>
    <p:sldId id="656" r:id="rId46"/>
    <p:sldId id="657" r:id="rId47"/>
    <p:sldId id="695" r:id="rId48"/>
    <p:sldId id="659" r:id="rId49"/>
    <p:sldId id="696" r:id="rId50"/>
    <p:sldId id="436" r:id="rId51"/>
    <p:sldId id="586" r:id="rId52"/>
    <p:sldId id="589" r:id="rId53"/>
    <p:sldId id="602" r:id="rId54"/>
    <p:sldId id="666" r:id="rId55"/>
    <p:sldId id="664" r:id="rId56"/>
    <p:sldId id="603" r:id="rId57"/>
    <p:sldId id="746" r:id="rId58"/>
    <p:sldId id="604" r:id="rId59"/>
    <p:sldId id="605" r:id="rId60"/>
    <p:sldId id="472" r:id="rId61"/>
    <p:sldId id="697" r:id="rId62"/>
    <p:sldId id="441" r:id="rId63"/>
    <p:sldId id="607" r:id="rId64"/>
    <p:sldId id="698" r:id="rId65"/>
    <p:sldId id="442" r:id="rId66"/>
    <p:sldId id="699" r:id="rId67"/>
    <p:sldId id="637" r:id="rId68"/>
    <p:sldId id="258" r:id="rId69"/>
    <p:sldId id="700" r:id="rId70"/>
    <p:sldId id="701" r:id="rId71"/>
    <p:sldId id="261" r:id="rId72"/>
    <p:sldId id="608" r:id="rId73"/>
    <p:sldId id="704" r:id="rId74"/>
    <p:sldId id="713" r:id="rId75"/>
    <p:sldId id="734" r:id="rId76"/>
    <p:sldId id="609" r:id="rId77"/>
    <p:sldId id="703" r:id="rId78"/>
    <p:sldId id="702" r:id="rId79"/>
    <p:sldId id="610" r:id="rId80"/>
    <p:sldId id="613" r:id="rId81"/>
    <p:sldId id="614" r:id="rId82"/>
    <p:sldId id="615" r:id="rId83"/>
    <p:sldId id="735" r:id="rId84"/>
    <p:sldId id="705" r:id="rId85"/>
    <p:sldId id="710" r:id="rId86"/>
    <p:sldId id="619" r:id="rId87"/>
    <p:sldId id="706" r:id="rId88"/>
    <p:sldId id="709" r:id="rId89"/>
    <p:sldId id="708" r:id="rId90"/>
    <p:sldId id="707" r:id="rId91"/>
    <p:sldId id="711" r:id="rId92"/>
    <p:sldId id="712" r:id="rId93"/>
    <p:sldId id="741" r:id="rId94"/>
    <p:sldId id="736" r:id="rId95"/>
    <p:sldId id="714" r:id="rId96"/>
    <p:sldId id="715" r:id="rId97"/>
    <p:sldId id="716" r:id="rId98"/>
    <p:sldId id="727" r:id="rId99"/>
    <p:sldId id="731" r:id="rId100"/>
    <p:sldId id="729" r:id="rId101"/>
    <p:sldId id="739" r:id="rId102"/>
    <p:sldId id="740" r:id="rId103"/>
    <p:sldId id="650" r:id="rId104"/>
    <p:sldId id="738" r:id="rId105"/>
    <p:sldId id="747" r:id="rId106"/>
    <p:sldId id="748" r:id="rId107"/>
    <p:sldId id="749" r:id="rId10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78B95E-25DB-4D11-925E-56AEDB98CD14}" v="369" dt="2021-06-22T05:48:12.432"/>
    <p1510:client id="{0C1358A5-17B7-422D-9EFE-F88C930AF42F}" v="164" dt="2021-07-31T03:57:36.451"/>
    <p1510:client id="{4233E9B5-96B9-48FB-B9B3-C7126EC7B246}" v="19" dt="2021-07-31T01:16:02.748"/>
    <p1510:client id="{52AB40E0-23C9-4CA3-87B8-B15AC6E2CB1B}" v="168" dt="2021-06-18T16:47:10.198"/>
    <p1510:client id="{53635EF7-6F99-44EF-BA52-9F0BA57F11A5}" v="526" dt="2021-06-21T21:06:32.378"/>
    <p1510:client id="{F32CBDB5-A436-4175-A721-0C7B5CD6806B}" v="5505" dt="2021-06-18T03:49:22.1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45" autoAdjust="0"/>
    <p:restoredTop sz="80435" autoAdjust="0"/>
  </p:normalViewPr>
  <p:slideViewPr>
    <p:cSldViewPr>
      <p:cViewPr varScale="1">
        <p:scale>
          <a:sx n="93" d="100"/>
          <a:sy n="93" d="100"/>
        </p:scale>
        <p:origin x="-222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232"/>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CA"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C611F55-3425-4728-8BA0-4CF7C85F49A8}" type="datetimeFigureOut">
              <a:rPr lang="en-CA"/>
              <a:pPr>
                <a:defRPr/>
              </a:pPr>
              <a:t>05/08/2021</a:t>
            </a:fld>
            <a:endParaRPr lang="en-CA"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CA"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CA"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0B4DD888-ABB1-481F-961C-FD3E4537DAF7}" type="slidenum">
              <a:rPr lang="en-CA"/>
              <a:pPr>
                <a:defRPr/>
              </a:pPr>
              <a:t>‹#›</a:t>
            </a:fld>
            <a:endParaRPr lang="en-CA"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CA" dirty="0"/>
              <a:t>.</a:t>
            </a:r>
            <a:endParaRPr lang="en-CA" i="1" dirty="0"/>
          </a:p>
        </p:txBody>
      </p:sp>
      <p:sp>
        <p:nvSpPr>
          <p:cNvPr id="110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27B8D17-196A-414B-9197-3B88316C80CB}" type="slidenum">
              <a:rPr lang="en-CA" smtClean="0"/>
              <a:pPr/>
              <a:t>4</a:t>
            </a:fld>
            <a:endParaRPr lang="en-CA"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a:bodyPr>
          <a:lstStyle/>
          <a:p>
            <a:pPr eaLnBrk="1" hangingPunct="1">
              <a:defRPr/>
            </a:pPr>
            <a:endParaRPr lang="en-CA" dirty="0"/>
          </a:p>
        </p:txBody>
      </p:sp>
      <p:sp>
        <p:nvSpPr>
          <p:cNvPr id="134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11AE26F-E78A-4907-90B4-96F589DA6FAA}" type="slidenum">
              <a:rPr lang="en-CA" smtClean="0"/>
              <a:pPr/>
              <a:t>22</a:t>
            </a:fld>
            <a:endParaRPr lang="en-CA"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10000"/>
          </a:bodyPr>
          <a:lstStyle/>
          <a:p>
            <a:pPr eaLnBrk="1" hangingPunct="1">
              <a:defRPr/>
            </a:pPr>
            <a:endParaRPr lang="en-CA" dirty="0"/>
          </a:p>
        </p:txBody>
      </p:sp>
      <p:sp>
        <p:nvSpPr>
          <p:cNvPr id="1351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5030980-6882-4138-B5E7-FD33CA1EEBDA}" type="slidenum">
              <a:rPr lang="en-CA" smtClean="0"/>
              <a:pPr/>
              <a:t>23</a:t>
            </a:fld>
            <a:endParaRPr lang="en-CA"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lnSpcReduction="10000"/>
          </a:bodyPr>
          <a:lstStyle/>
          <a:p>
            <a:pPr eaLnBrk="1" hangingPunct="1">
              <a:defRPr/>
            </a:pPr>
            <a:endParaRPr lang="en-CA" dirty="0"/>
          </a:p>
        </p:txBody>
      </p:sp>
      <p:sp>
        <p:nvSpPr>
          <p:cNvPr id="1361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D5954D9-AE99-446D-8144-ECB13E9B6E38}" type="slidenum">
              <a:rPr lang="en-CA" smtClean="0"/>
              <a:pPr/>
              <a:t>25</a:t>
            </a:fld>
            <a:endParaRPr lang="en-CA"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a:t>(First published, Architectural Press, 1969)</a:t>
            </a:r>
          </a:p>
        </p:txBody>
      </p:sp>
      <p:sp>
        <p:nvSpPr>
          <p:cNvPr id="4" name="Slide Number Placeholder 3"/>
          <p:cNvSpPr>
            <a:spLocks noGrp="1"/>
          </p:cNvSpPr>
          <p:nvPr>
            <p:ph type="sldNum" sz="quarter" idx="10"/>
          </p:nvPr>
        </p:nvSpPr>
        <p:spPr/>
        <p:txBody>
          <a:bodyPr/>
          <a:lstStyle/>
          <a:p>
            <a:pPr>
              <a:defRPr/>
            </a:pPr>
            <a:fld id="{0B4DD888-ABB1-481F-961C-FD3E4537DAF7}" type="slidenum">
              <a:rPr lang="en-CA" smtClean="0"/>
              <a:pPr>
                <a:defRPr/>
              </a:pPr>
              <a:t>26</a:t>
            </a:fld>
            <a:endParaRPr lang="en-CA"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a:defRPr/>
            </a:pPr>
            <a:fld id="{0B4DD888-ABB1-481F-961C-FD3E4537DAF7}" type="slidenum">
              <a:rPr lang="en-CA" smtClean="0"/>
              <a:pPr>
                <a:defRPr/>
              </a:pPr>
              <a:t>29</a:t>
            </a:fld>
            <a:endParaRPr lang="en-CA"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dirty="0"/>
          </a:p>
        </p:txBody>
      </p:sp>
      <p:sp>
        <p:nvSpPr>
          <p:cNvPr id="137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9E23DCF-6F3A-416C-9C5D-5E1C9733B332}" type="slidenum">
              <a:rPr lang="en-CA" smtClean="0"/>
              <a:pPr/>
              <a:t>35</a:t>
            </a:fld>
            <a:endParaRPr lang="en-CA"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lnSpcReduction="10000"/>
          </a:bodyPr>
          <a:lstStyle/>
          <a:p>
            <a:pPr eaLnBrk="1" fontAlgn="auto" hangingPunct="1">
              <a:spcBef>
                <a:spcPts val="0"/>
              </a:spcBef>
              <a:spcAft>
                <a:spcPts val="0"/>
              </a:spcAft>
              <a:defRPr/>
            </a:pPr>
            <a:endParaRPr lang="en-CA" dirty="0"/>
          </a:p>
        </p:txBody>
      </p:sp>
      <p:sp>
        <p:nvSpPr>
          <p:cNvPr id="1382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F328070-5926-45B8-A158-350D7EF22384}" type="slidenum">
              <a:rPr lang="en-CA" smtClean="0"/>
              <a:pPr/>
              <a:t>36</a:t>
            </a:fld>
            <a:endParaRPr lang="en-CA"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dirty="0"/>
          </a:p>
        </p:txBody>
      </p:sp>
      <p:sp>
        <p:nvSpPr>
          <p:cNvPr id="139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0361CB4-2B4B-48A3-B779-049A4497B03C}" type="slidenum">
              <a:rPr lang="en-CA" smtClean="0"/>
              <a:pPr/>
              <a:t>37</a:t>
            </a:fld>
            <a:endParaRPr lang="en-CA"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dirty="0"/>
          </a:p>
        </p:txBody>
      </p:sp>
      <p:sp>
        <p:nvSpPr>
          <p:cNvPr id="140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6408E5C-14B7-479F-9940-163ED6A821B7}" type="slidenum">
              <a:rPr lang="en-CA" smtClean="0"/>
              <a:pPr/>
              <a:t>38</a:t>
            </a:fld>
            <a:endParaRPr lang="en-CA"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dirty="0"/>
          </a:p>
        </p:txBody>
      </p:sp>
      <p:sp>
        <p:nvSpPr>
          <p:cNvPr id="141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D5B24D3-D776-46F1-A2B9-C862607205E7}" type="slidenum">
              <a:rPr lang="en-CA" smtClean="0"/>
              <a:pPr/>
              <a:t>39</a:t>
            </a:fld>
            <a:endParaRPr lang="en-CA"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p:spPr>
      </p:sp>
      <p:sp>
        <p:nvSpPr>
          <p:cNvPr id="1259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dirty="0"/>
          </a:p>
        </p:txBody>
      </p:sp>
      <p:sp>
        <p:nvSpPr>
          <p:cNvPr id="1259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A2A37B7-0793-4601-A73B-221397DB394B}" type="slidenum">
              <a:rPr lang="en-CA" smtClean="0"/>
              <a:pPr/>
              <a:t>5</a:t>
            </a:fld>
            <a:endParaRPr lang="en-CA"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23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dirty="0"/>
          </a:p>
        </p:txBody>
      </p:sp>
      <p:sp>
        <p:nvSpPr>
          <p:cNvPr id="142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558E064-E40F-4A18-98EB-96231EAB17DC}" type="slidenum">
              <a:rPr lang="en-CA" smtClean="0"/>
              <a:pPr/>
              <a:t>42</a:t>
            </a:fld>
            <a:endParaRPr lang="en-CA"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dirty="0"/>
          </a:p>
        </p:txBody>
      </p:sp>
      <p:sp>
        <p:nvSpPr>
          <p:cNvPr id="143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0ADE712-B1AB-431A-9076-8C4998031E36}" type="slidenum">
              <a:rPr lang="en-CA" smtClean="0"/>
              <a:pPr/>
              <a:t>43</a:t>
            </a:fld>
            <a:endParaRPr lang="en-CA"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a:defRPr/>
            </a:pPr>
            <a:fld id="{0B4DD888-ABB1-481F-961C-FD3E4537DAF7}" type="slidenum">
              <a:rPr lang="en-CA" smtClean="0"/>
              <a:pPr>
                <a:defRPr/>
              </a:pPr>
              <a:t>49</a:t>
            </a:fld>
            <a:endParaRPr lang="en-CA"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p:spPr>
      </p:sp>
      <p:sp>
        <p:nvSpPr>
          <p:cNvPr id="1464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dirty="0"/>
          </a:p>
        </p:txBody>
      </p:sp>
      <p:sp>
        <p:nvSpPr>
          <p:cNvPr id="146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3BE118B-0092-4DCB-B6C4-083F85C4199F}" type="slidenum">
              <a:rPr lang="en-CA" smtClean="0"/>
              <a:pPr/>
              <a:t>50</a:t>
            </a:fld>
            <a:endParaRPr lang="en-CA"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20000"/>
          </a:bodyPr>
          <a:lstStyle/>
          <a:p>
            <a:pPr eaLnBrk="1" hangingPunct="1">
              <a:defRPr/>
            </a:pPr>
            <a:endParaRPr lang="en-CA" dirty="0"/>
          </a:p>
        </p:txBody>
      </p:sp>
      <p:sp>
        <p:nvSpPr>
          <p:cNvPr id="1146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439D31C-F36C-4694-AC28-D6E1CBF0868F}" type="slidenum">
              <a:rPr lang="en-CA" smtClean="0"/>
              <a:pPr/>
              <a:t>51</a:t>
            </a:fld>
            <a:endParaRPr lang="en-CA"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lnSpcReduction="10000"/>
          </a:bodyPr>
          <a:lstStyle/>
          <a:p>
            <a:pPr eaLnBrk="1" hangingPunct="1">
              <a:defRPr/>
            </a:pPr>
            <a:endParaRPr lang="en-CA" dirty="0"/>
          </a:p>
        </p:txBody>
      </p:sp>
      <p:sp>
        <p:nvSpPr>
          <p:cNvPr id="1228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335DDE-6EC4-433A-84A2-64C4103EDE5B}" type="slidenum">
              <a:rPr lang="en-CA" smtClean="0"/>
              <a:pPr/>
              <a:t>52</a:t>
            </a:fld>
            <a:endParaRPr lang="en-CA"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a:bodyPr>
          <a:lstStyle/>
          <a:p>
            <a:pPr>
              <a:defRPr/>
            </a:pPr>
            <a:endParaRPr lang="en-CA" dirty="0"/>
          </a:p>
        </p:txBody>
      </p:sp>
      <p:sp>
        <p:nvSpPr>
          <p:cNvPr id="155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3F5A20E-D687-43F8-A27A-5CF1C05A5DC1}" type="slidenum">
              <a:rPr lang="en-CA" smtClean="0"/>
              <a:pPr/>
              <a:t>53</a:t>
            </a:fld>
            <a:endParaRPr lang="en-CA"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77500" lnSpcReduction="20000"/>
          </a:bodyPr>
          <a:lstStyle/>
          <a:p>
            <a:pPr>
              <a:defRPr/>
            </a:pPr>
            <a:endParaRPr lang="en-CA" dirty="0"/>
          </a:p>
        </p:txBody>
      </p:sp>
      <p:sp>
        <p:nvSpPr>
          <p:cNvPr id="154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BD24E50-9EF8-4DBB-8BCF-8FBD2A1874C9}" type="slidenum">
              <a:rPr lang="en-CA" smtClean="0"/>
              <a:pPr/>
              <a:t>54</a:t>
            </a:fld>
            <a:endParaRPr lang="en-CA"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p:spPr>
      </p:sp>
      <p:sp>
        <p:nvSpPr>
          <p:cNvPr id="1566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dirty="0"/>
          </a:p>
        </p:txBody>
      </p:sp>
      <p:sp>
        <p:nvSpPr>
          <p:cNvPr id="156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E19D587-8624-46AF-B067-906BC2D02672}" type="slidenum">
              <a:rPr lang="en-CA" smtClean="0"/>
              <a:pPr/>
              <a:t>56</a:t>
            </a:fld>
            <a:endParaRPr lang="en-CA"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p:spPr>
      </p:sp>
      <p:sp>
        <p:nvSpPr>
          <p:cNvPr id="157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dirty="0"/>
          </a:p>
        </p:txBody>
      </p:sp>
      <p:sp>
        <p:nvSpPr>
          <p:cNvPr id="157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2C72D71-CCEE-41AA-B383-DB47A9BECA85}" type="slidenum">
              <a:rPr lang="en-CA" smtClean="0"/>
              <a:pPr/>
              <a:t>57</a:t>
            </a:fld>
            <a:endParaRPr lang="en-CA"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20000"/>
          </a:bodyPr>
          <a:lstStyle/>
          <a:p>
            <a:pPr eaLnBrk="1" fontAlgn="auto" hangingPunct="1">
              <a:spcBef>
                <a:spcPts val="0"/>
              </a:spcBef>
              <a:spcAft>
                <a:spcPts val="0"/>
              </a:spcAft>
              <a:defRPr/>
            </a:pPr>
            <a:endParaRPr lang="en-CA" dirty="0"/>
          </a:p>
        </p:txBody>
      </p:sp>
      <p:sp>
        <p:nvSpPr>
          <p:cNvPr id="128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754340E-3D64-4C3E-A3C2-5BEA20E09990}" type="slidenum">
              <a:rPr lang="en-CA" smtClean="0"/>
              <a:pPr/>
              <a:t>12</a:t>
            </a:fld>
            <a:endParaRPr lang="en-CA"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p:spPr>
      </p:sp>
      <p:sp>
        <p:nvSpPr>
          <p:cNvPr id="157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dirty="0"/>
          </a:p>
        </p:txBody>
      </p:sp>
      <p:sp>
        <p:nvSpPr>
          <p:cNvPr id="157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2C72D71-CCEE-41AA-B383-DB47A9BECA85}" type="slidenum">
              <a:rPr lang="en-CA" smtClean="0"/>
              <a:pPr/>
              <a:t>58</a:t>
            </a:fld>
            <a:endParaRPr lang="en-CA"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lnSpcReduction="10000"/>
          </a:bodyPr>
          <a:lstStyle/>
          <a:p>
            <a:pPr eaLnBrk="1" hangingPunct="1">
              <a:defRPr/>
            </a:pPr>
            <a:endParaRPr lang="en-CA" dirty="0"/>
          </a:p>
        </p:txBody>
      </p:sp>
      <p:sp>
        <p:nvSpPr>
          <p:cNvPr id="1208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8381FBE-C48C-429E-A1E2-ECBA750B2E98}" type="slidenum">
              <a:rPr lang="en-CA" smtClean="0"/>
              <a:pPr/>
              <a:t>59</a:t>
            </a:fld>
            <a:endParaRPr lang="en-CA"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p:spPr>
      </p:sp>
      <p:sp>
        <p:nvSpPr>
          <p:cNvPr id="1587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dirty="0"/>
          </a:p>
        </p:txBody>
      </p:sp>
      <p:sp>
        <p:nvSpPr>
          <p:cNvPr id="158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FB1060D-8A0D-472A-896C-8A609B162679}" type="slidenum">
              <a:rPr lang="en-CA" smtClean="0"/>
              <a:pPr/>
              <a:t>63</a:t>
            </a:fld>
            <a:endParaRPr lang="en-CA"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10000"/>
          </a:bodyPr>
          <a:lstStyle/>
          <a:p>
            <a:pPr>
              <a:defRPr/>
            </a:pPr>
            <a:endParaRPr lang="en-CA" dirty="0"/>
          </a:p>
        </p:txBody>
      </p:sp>
      <p:sp>
        <p:nvSpPr>
          <p:cNvPr id="149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97645EC-0BC5-4AA7-8D9B-A2A54F5CE377}" type="slidenum">
              <a:rPr lang="en-CA" smtClean="0"/>
              <a:pPr/>
              <a:t>65</a:t>
            </a:fld>
            <a:endParaRPr lang="en-CA"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p:spPr>
      </p:sp>
      <p:sp>
        <p:nvSpPr>
          <p:cNvPr id="1505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dirty="0"/>
          </a:p>
        </p:txBody>
      </p:sp>
      <p:sp>
        <p:nvSpPr>
          <p:cNvPr id="150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9056D7F-DBEC-4E71-9661-B42FA8066FBF}" type="slidenum">
              <a:rPr lang="en-CA" smtClean="0"/>
              <a:pPr/>
              <a:t>68</a:t>
            </a:fld>
            <a:endParaRPr lang="en-CA"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85000" lnSpcReduction="10000"/>
          </a:bodyPr>
          <a:lstStyle/>
          <a:p>
            <a:pPr>
              <a:defRPr/>
            </a:pPr>
            <a:endParaRPr lang="en-CA" dirty="0"/>
          </a:p>
        </p:txBody>
      </p:sp>
      <p:sp>
        <p:nvSpPr>
          <p:cNvPr id="152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3EF6977-35B0-47EA-830A-51F3C33503E0}" type="slidenum">
              <a:rPr lang="en-CA" smtClean="0"/>
              <a:pPr/>
              <a:t>71</a:t>
            </a:fld>
            <a:endParaRPr lang="en-CA"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10000"/>
          </a:bodyPr>
          <a:lstStyle/>
          <a:p>
            <a:pPr>
              <a:defRPr/>
            </a:pPr>
            <a:endParaRPr lang="en-CA" dirty="0"/>
          </a:p>
        </p:txBody>
      </p:sp>
      <p:sp>
        <p:nvSpPr>
          <p:cNvPr id="159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A94D7B4-32A5-4DF3-9113-E7CBEE9E0377}" type="slidenum">
              <a:rPr lang="en-CA" smtClean="0"/>
              <a:pPr/>
              <a:t>72</a:t>
            </a:fld>
            <a:endParaRPr lang="en-CA"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85000" lnSpcReduction="20000"/>
          </a:bodyPr>
          <a:lstStyle/>
          <a:p>
            <a:pPr>
              <a:defRPr/>
            </a:pPr>
            <a:endParaRPr lang="en-CA" dirty="0"/>
          </a:p>
        </p:txBody>
      </p:sp>
      <p:sp>
        <p:nvSpPr>
          <p:cNvPr id="175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F724B65-0969-48FE-8160-1158363D910F}" type="slidenum">
              <a:rPr lang="en-CA" smtClean="0"/>
              <a:pPr/>
              <a:t>76</a:t>
            </a:fld>
            <a:endParaRPr lang="en-CA"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a:defRPr/>
            </a:pPr>
            <a:fld id="{0B4DD888-ABB1-481F-961C-FD3E4537DAF7}" type="slidenum">
              <a:rPr lang="en-CA" smtClean="0"/>
              <a:pPr>
                <a:defRPr/>
              </a:pPr>
              <a:t>77</a:t>
            </a:fld>
            <a:endParaRPr lang="en-CA"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lnSpcReduction="10000"/>
          </a:bodyPr>
          <a:lstStyle/>
          <a:p>
            <a:pPr>
              <a:defRPr/>
            </a:pPr>
            <a:endParaRPr lang="en-CA" dirty="0"/>
          </a:p>
        </p:txBody>
      </p:sp>
      <p:sp>
        <p:nvSpPr>
          <p:cNvPr id="1761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5EEA2F6-0537-4208-814A-43FDD773C0C3}" type="slidenum">
              <a:rPr lang="en-CA" smtClean="0"/>
              <a:pPr/>
              <a:t>79</a:t>
            </a:fld>
            <a:endParaRPr lang="en-CA"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a:t>(Secker and Warburg, 1949)</a:t>
            </a:r>
          </a:p>
        </p:txBody>
      </p:sp>
      <p:sp>
        <p:nvSpPr>
          <p:cNvPr id="4" name="Slide Number Placeholder 3"/>
          <p:cNvSpPr>
            <a:spLocks noGrp="1"/>
          </p:cNvSpPr>
          <p:nvPr>
            <p:ph type="sldNum" sz="quarter" idx="10"/>
          </p:nvPr>
        </p:nvSpPr>
        <p:spPr/>
        <p:txBody>
          <a:bodyPr/>
          <a:lstStyle/>
          <a:p>
            <a:pPr>
              <a:defRPr/>
            </a:pPr>
            <a:fld id="{0B4DD888-ABB1-481F-961C-FD3E4537DAF7}" type="slidenum">
              <a:rPr lang="en-CA" smtClean="0"/>
              <a:pPr>
                <a:defRPr/>
              </a:pPr>
              <a:t>14</a:t>
            </a:fld>
            <a:endParaRPr lang="en-CA"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p:spPr>
      </p:sp>
      <p:sp>
        <p:nvSpPr>
          <p:cNvPr id="1771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dirty="0"/>
          </a:p>
        </p:txBody>
      </p:sp>
      <p:sp>
        <p:nvSpPr>
          <p:cNvPr id="177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980F289-DA51-4E6D-B327-D287A99838BF}" type="slidenum">
              <a:rPr lang="en-CA" smtClean="0"/>
              <a:pPr/>
              <a:t>80</a:t>
            </a:fld>
            <a:endParaRPr lang="en-CA"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p:spPr>
      </p:sp>
      <p:sp>
        <p:nvSpPr>
          <p:cNvPr id="1781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dirty="0"/>
          </a:p>
        </p:txBody>
      </p:sp>
      <p:sp>
        <p:nvSpPr>
          <p:cNvPr id="178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12CE9A8-5B92-4B47-B632-4E4500FF2C79}" type="slidenum">
              <a:rPr lang="en-CA" smtClean="0"/>
              <a:pPr/>
              <a:t>82</a:t>
            </a:fld>
            <a:endParaRPr lang="en-CA"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p:spPr>
      </p:sp>
      <p:sp>
        <p:nvSpPr>
          <p:cNvPr id="1822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dirty="0"/>
          </a:p>
        </p:txBody>
      </p:sp>
      <p:sp>
        <p:nvSpPr>
          <p:cNvPr id="182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AE5387E-9AC3-4A78-901C-0B94F380CC0A}" type="slidenum">
              <a:rPr lang="en-CA" smtClean="0"/>
              <a:pPr/>
              <a:t>86</a:t>
            </a:fld>
            <a:endParaRPr lang="en-CA"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p:spPr>
      </p:sp>
      <p:sp>
        <p:nvSpPr>
          <p:cNvPr id="1792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dirty="0"/>
          </a:p>
        </p:txBody>
      </p:sp>
      <p:sp>
        <p:nvSpPr>
          <p:cNvPr id="1792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68DB0F3-4AB7-411E-B7A5-9E54F51886AE}" type="slidenum">
              <a:rPr lang="en-CA" smtClean="0"/>
              <a:pPr/>
              <a:t>88</a:t>
            </a:fld>
            <a:endParaRPr lang="en-CA"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b="0" dirty="0"/>
          </a:p>
          <a:p>
            <a:endParaRPr lang="it-IT" b="0" dirty="0"/>
          </a:p>
          <a:p>
            <a:endParaRPr lang="it-IT" b="1" dirty="0"/>
          </a:p>
          <a:p>
            <a:endParaRPr lang="it-IT" b="0" dirty="0"/>
          </a:p>
          <a:p>
            <a:endParaRPr lang="en-CA" dirty="0"/>
          </a:p>
        </p:txBody>
      </p:sp>
      <p:sp>
        <p:nvSpPr>
          <p:cNvPr id="4" name="Slide Number Placeholder 3"/>
          <p:cNvSpPr>
            <a:spLocks noGrp="1"/>
          </p:cNvSpPr>
          <p:nvPr>
            <p:ph type="sldNum" sz="quarter" idx="10"/>
          </p:nvPr>
        </p:nvSpPr>
        <p:spPr/>
        <p:txBody>
          <a:bodyPr/>
          <a:lstStyle/>
          <a:p>
            <a:pPr>
              <a:defRPr/>
            </a:pPr>
            <a:fld id="{0B4DD888-ABB1-481F-961C-FD3E4537DAF7}" type="slidenum">
              <a:rPr lang="en-CA" smtClean="0"/>
              <a:pPr>
                <a:defRPr/>
              </a:pPr>
              <a:t>94</a:t>
            </a:fld>
            <a:endParaRPr lang="en-CA"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a:bodyPr>
          <a:lstStyle/>
          <a:p>
            <a:pPr>
              <a:defRPr/>
            </a:pPr>
            <a:endParaRPr lang="en-CA" dirty="0"/>
          </a:p>
        </p:txBody>
      </p:sp>
      <p:sp>
        <p:nvSpPr>
          <p:cNvPr id="163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105ABDB-16E1-4355-91DA-5C2C1E436F37}" type="slidenum">
              <a:rPr lang="en-CA" smtClean="0"/>
              <a:pPr/>
              <a:t>96</a:t>
            </a:fld>
            <a:endParaRPr lang="en-CA"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10000"/>
          </a:bodyPr>
          <a:lstStyle/>
          <a:p>
            <a:pPr>
              <a:defRPr/>
            </a:pPr>
            <a:endParaRPr lang="en-CA" dirty="0"/>
          </a:p>
        </p:txBody>
      </p:sp>
      <p:sp>
        <p:nvSpPr>
          <p:cNvPr id="184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A3587EC-4DAE-4BE3-BBD4-364A368034D9}" type="slidenum">
              <a:rPr lang="en-CA" smtClean="0"/>
              <a:pPr/>
              <a:t>98</a:t>
            </a:fld>
            <a:endParaRPr lang="en-CA"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a:t>(University of California</a:t>
            </a:r>
            <a:r>
              <a:rPr lang="en-CA" baseline="0" dirty="0"/>
              <a:t> Press, 2021)</a:t>
            </a:r>
            <a:endParaRPr lang="en-CA" dirty="0"/>
          </a:p>
        </p:txBody>
      </p:sp>
      <p:sp>
        <p:nvSpPr>
          <p:cNvPr id="4" name="Slide Number Placeholder 3"/>
          <p:cNvSpPr>
            <a:spLocks noGrp="1"/>
          </p:cNvSpPr>
          <p:nvPr>
            <p:ph type="sldNum" sz="quarter" idx="10"/>
          </p:nvPr>
        </p:nvSpPr>
        <p:spPr/>
        <p:txBody>
          <a:bodyPr/>
          <a:lstStyle/>
          <a:p>
            <a:pPr>
              <a:defRPr/>
            </a:pPr>
            <a:fld id="{0B4DD888-ABB1-481F-961C-FD3E4537DAF7}" type="slidenum">
              <a:rPr lang="en-CA" smtClean="0"/>
              <a:pPr>
                <a:defRPr/>
              </a:pPr>
              <a:t>100</a:t>
            </a:fld>
            <a:endParaRPr lang="en-CA"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a:defRPr/>
            </a:pPr>
            <a:fld id="{0B4DD888-ABB1-481F-961C-FD3E4537DAF7}" type="slidenum">
              <a:rPr lang="en-CA" smtClean="0"/>
              <a:pPr>
                <a:defRPr/>
              </a:pPr>
              <a:t>101</a:t>
            </a:fld>
            <a:endParaRPr lang="en-CA"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dirty="0"/>
          </a:p>
        </p:txBody>
      </p:sp>
      <p:sp>
        <p:nvSpPr>
          <p:cNvPr id="1290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7DEAD14-CBDB-404E-A655-9FA6C5386938}" type="slidenum">
              <a:rPr lang="en-CA" smtClean="0"/>
              <a:pPr/>
              <a:t>16</a:t>
            </a:fld>
            <a:endParaRPr lang="en-CA"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10000"/>
          </a:bodyPr>
          <a:lstStyle/>
          <a:p>
            <a:pPr eaLnBrk="1" fontAlgn="auto" hangingPunct="1">
              <a:spcBef>
                <a:spcPts val="0"/>
              </a:spcBef>
              <a:spcAft>
                <a:spcPts val="0"/>
              </a:spcAft>
              <a:defRPr/>
            </a:pPr>
            <a:endParaRPr lang="en-CA" dirty="0"/>
          </a:p>
        </p:txBody>
      </p:sp>
      <p:sp>
        <p:nvSpPr>
          <p:cNvPr id="1300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849A1C2-BB10-49C8-9587-A1F4F9C31F21}" type="slidenum">
              <a:rPr lang="en-CA" smtClean="0"/>
              <a:pPr/>
              <a:t>17</a:t>
            </a:fld>
            <a:endParaRPr lang="en-CA"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dirty="0"/>
          </a:p>
        </p:txBody>
      </p:sp>
      <p:sp>
        <p:nvSpPr>
          <p:cNvPr id="1310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7EC468C-13A6-421B-AFF5-626D1F04D38A}" type="slidenum">
              <a:rPr lang="en-CA" smtClean="0"/>
              <a:pPr/>
              <a:t>18</a:t>
            </a:fld>
            <a:endParaRPr lang="en-CA"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b="0" dirty="0"/>
          </a:p>
        </p:txBody>
      </p:sp>
      <p:sp>
        <p:nvSpPr>
          <p:cNvPr id="4" name="Slide Number Placeholder 3"/>
          <p:cNvSpPr>
            <a:spLocks noGrp="1"/>
          </p:cNvSpPr>
          <p:nvPr>
            <p:ph type="sldNum" sz="quarter" idx="10"/>
          </p:nvPr>
        </p:nvSpPr>
        <p:spPr/>
        <p:txBody>
          <a:bodyPr/>
          <a:lstStyle/>
          <a:p>
            <a:pPr>
              <a:defRPr/>
            </a:pPr>
            <a:fld id="{0B4DD888-ABB1-481F-961C-FD3E4537DAF7}" type="slidenum">
              <a:rPr lang="en-CA" smtClean="0"/>
              <a:pPr>
                <a:defRPr/>
              </a:pPr>
              <a:t>19</a:t>
            </a:fld>
            <a:endParaRPr lang="en-CA"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p:spPr>
      </p:sp>
      <p:sp>
        <p:nvSpPr>
          <p:cNvPr id="132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dirty="0"/>
          </a:p>
        </p:txBody>
      </p:sp>
      <p:sp>
        <p:nvSpPr>
          <p:cNvPr id="1321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693F99E-E09E-45C8-BEE6-5B88732E5069}" type="slidenum">
              <a:rPr lang="en-CA" smtClean="0"/>
              <a:pPr/>
              <a:t>20</a:t>
            </a:fld>
            <a:endParaRPr lang="en-CA"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lvl1pPr>
              <a:defRPr/>
            </a:lvl1pPr>
          </a:lstStyle>
          <a:p>
            <a:pPr>
              <a:defRPr/>
            </a:pPr>
            <a:fld id="{75443CA0-07EB-4E0B-8F87-D1140D6A2CE8}" type="datetimeFigureOut">
              <a:rPr lang="en-CA"/>
              <a:pPr>
                <a:defRPr/>
              </a:pPr>
              <a:t>05/08/2021</a:t>
            </a:fld>
            <a:endParaRPr lang="en-CA" dirty="0"/>
          </a:p>
        </p:txBody>
      </p:sp>
      <p:sp>
        <p:nvSpPr>
          <p:cNvPr id="5" name="Footer Placeholder 4"/>
          <p:cNvSpPr>
            <a:spLocks noGrp="1"/>
          </p:cNvSpPr>
          <p:nvPr>
            <p:ph type="ftr" sz="quarter" idx="11"/>
          </p:nvPr>
        </p:nvSpPr>
        <p:spPr/>
        <p:txBody>
          <a:bodyPr/>
          <a:lstStyle>
            <a:lvl1pPr>
              <a:defRPr/>
            </a:lvl1pPr>
          </a:lstStyle>
          <a:p>
            <a:pPr>
              <a:defRPr/>
            </a:pPr>
            <a:endParaRPr lang="en-CA" dirty="0"/>
          </a:p>
        </p:txBody>
      </p:sp>
      <p:sp>
        <p:nvSpPr>
          <p:cNvPr id="6" name="Slide Number Placeholder 5"/>
          <p:cNvSpPr>
            <a:spLocks noGrp="1"/>
          </p:cNvSpPr>
          <p:nvPr>
            <p:ph type="sldNum" sz="quarter" idx="12"/>
          </p:nvPr>
        </p:nvSpPr>
        <p:spPr/>
        <p:txBody>
          <a:bodyPr/>
          <a:lstStyle>
            <a:lvl1pPr>
              <a:defRPr/>
            </a:lvl1pPr>
          </a:lstStyle>
          <a:p>
            <a:pPr>
              <a:defRPr/>
            </a:pPr>
            <a:fld id="{A0C63702-CF16-4D3D-B301-8D94D0125BBE}" type="slidenum">
              <a:rPr lang="en-CA"/>
              <a:pPr>
                <a:defRPr/>
              </a:pPr>
              <a:t>‹#›</a:t>
            </a:fld>
            <a:endParaRPr lang="en-CA"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a:defRPr/>
            </a:pPr>
            <a:fld id="{448A535A-877E-47B7-827B-592A09AF827A}" type="datetimeFigureOut">
              <a:rPr lang="en-CA"/>
              <a:pPr>
                <a:defRPr/>
              </a:pPr>
              <a:t>05/08/2021</a:t>
            </a:fld>
            <a:endParaRPr lang="en-CA" dirty="0"/>
          </a:p>
        </p:txBody>
      </p:sp>
      <p:sp>
        <p:nvSpPr>
          <p:cNvPr id="5" name="Footer Placeholder 4"/>
          <p:cNvSpPr>
            <a:spLocks noGrp="1"/>
          </p:cNvSpPr>
          <p:nvPr>
            <p:ph type="ftr" sz="quarter" idx="11"/>
          </p:nvPr>
        </p:nvSpPr>
        <p:spPr/>
        <p:txBody>
          <a:bodyPr/>
          <a:lstStyle>
            <a:lvl1pPr>
              <a:defRPr/>
            </a:lvl1pPr>
          </a:lstStyle>
          <a:p>
            <a:pPr>
              <a:defRPr/>
            </a:pPr>
            <a:endParaRPr lang="en-CA" dirty="0"/>
          </a:p>
        </p:txBody>
      </p:sp>
      <p:sp>
        <p:nvSpPr>
          <p:cNvPr id="6" name="Slide Number Placeholder 5"/>
          <p:cNvSpPr>
            <a:spLocks noGrp="1"/>
          </p:cNvSpPr>
          <p:nvPr>
            <p:ph type="sldNum" sz="quarter" idx="12"/>
          </p:nvPr>
        </p:nvSpPr>
        <p:spPr/>
        <p:txBody>
          <a:bodyPr/>
          <a:lstStyle>
            <a:lvl1pPr>
              <a:defRPr/>
            </a:lvl1pPr>
          </a:lstStyle>
          <a:p>
            <a:pPr>
              <a:defRPr/>
            </a:pPr>
            <a:fld id="{4F0942AF-576B-48A4-B14A-0FBC22A9003B}" type="slidenum">
              <a:rPr lang="en-CA"/>
              <a:pPr>
                <a:defRPr/>
              </a:pPr>
              <a:t>‹#›</a:t>
            </a:fld>
            <a:endParaRPr lang="en-CA"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a:defRPr/>
            </a:pPr>
            <a:fld id="{B31D6357-B753-436C-B661-64869D1BD30C}" type="datetimeFigureOut">
              <a:rPr lang="en-CA"/>
              <a:pPr>
                <a:defRPr/>
              </a:pPr>
              <a:t>05/08/2021</a:t>
            </a:fld>
            <a:endParaRPr lang="en-CA" dirty="0"/>
          </a:p>
        </p:txBody>
      </p:sp>
      <p:sp>
        <p:nvSpPr>
          <p:cNvPr id="5" name="Footer Placeholder 4"/>
          <p:cNvSpPr>
            <a:spLocks noGrp="1"/>
          </p:cNvSpPr>
          <p:nvPr>
            <p:ph type="ftr" sz="quarter" idx="11"/>
          </p:nvPr>
        </p:nvSpPr>
        <p:spPr/>
        <p:txBody>
          <a:bodyPr/>
          <a:lstStyle>
            <a:lvl1pPr>
              <a:defRPr/>
            </a:lvl1pPr>
          </a:lstStyle>
          <a:p>
            <a:pPr>
              <a:defRPr/>
            </a:pPr>
            <a:endParaRPr lang="en-CA" dirty="0"/>
          </a:p>
        </p:txBody>
      </p:sp>
      <p:sp>
        <p:nvSpPr>
          <p:cNvPr id="6" name="Slide Number Placeholder 5"/>
          <p:cNvSpPr>
            <a:spLocks noGrp="1"/>
          </p:cNvSpPr>
          <p:nvPr>
            <p:ph type="sldNum" sz="quarter" idx="12"/>
          </p:nvPr>
        </p:nvSpPr>
        <p:spPr/>
        <p:txBody>
          <a:bodyPr/>
          <a:lstStyle>
            <a:lvl1pPr>
              <a:defRPr/>
            </a:lvl1pPr>
          </a:lstStyle>
          <a:p>
            <a:pPr>
              <a:defRPr/>
            </a:pPr>
            <a:fld id="{DA6A358D-774D-415C-B28A-98D835372395}" type="slidenum">
              <a:rPr lang="en-CA"/>
              <a:pPr>
                <a:defRPr/>
              </a:pPr>
              <a:t>‹#›</a:t>
            </a:fld>
            <a:endParaRPr lang="en-CA"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a:defRPr/>
            </a:pPr>
            <a:fld id="{56F19616-58F6-42EC-8298-9BCAB4A620F4}" type="datetimeFigureOut">
              <a:rPr lang="en-CA"/>
              <a:pPr>
                <a:defRPr/>
              </a:pPr>
              <a:t>05/08/2021</a:t>
            </a:fld>
            <a:endParaRPr lang="en-CA" dirty="0"/>
          </a:p>
        </p:txBody>
      </p:sp>
      <p:sp>
        <p:nvSpPr>
          <p:cNvPr id="5" name="Footer Placeholder 4"/>
          <p:cNvSpPr>
            <a:spLocks noGrp="1"/>
          </p:cNvSpPr>
          <p:nvPr>
            <p:ph type="ftr" sz="quarter" idx="11"/>
          </p:nvPr>
        </p:nvSpPr>
        <p:spPr/>
        <p:txBody>
          <a:bodyPr/>
          <a:lstStyle>
            <a:lvl1pPr>
              <a:defRPr/>
            </a:lvl1pPr>
          </a:lstStyle>
          <a:p>
            <a:pPr>
              <a:defRPr/>
            </a:pPr>
            <a:endParaRPr lang="en-CA" dirty="0"/>
          </a:p>
        </p:txBody>
      </p:sp>
      <p:sp>
        <p:nvSpPr>
          <p:cNvPr id="6" name="Slide Number Placeholder 5"/>
          <p:cNvSpPr>
            <a:spLocks noGrp="1"/>
          </p:cNvSpPr>
          <p:nvPr>
            <p:ph type="sldNum" sz="quarter" idx="12"/>
          </p:nvPr>
        </p:nvSpPr>
        <p:spPr/>
        <p:txBody>
          <a:bodyPr/>
          <a:lstStyle>
            <a:lvl1pPr>
              <a:defRPr/>
            </a:lvl1pPr>
          </a:lstStyle>
          <a:p>
            <a:pPr>
              <a:defRPr/>
            </a:pPr>
            <a:fld id="{A142C3CD-A172-4643-A330-18147BC84FE7}" type="slidenum">
              <a:rPr lang="en-CA"/>
              <a:pPr>
                <a:defRPr/>
              </a:pPr>
              <a:t>‹#›</a:t>
            </a:fld>
            <a:endParaRPr lang="en-CA"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5EAE73-A58D-45A8-B402-2C453BFE4655}" type="datetimeFigureOut">
              <a:rPr lang="en-CA"/>
              <a:pPr>
                <a:defRPr/>
              </a:pPr>
              <a:t>05/08/2021</a:t>
            </a:fld>
            <a:endParaRPr lang="en-CA" dirty="0"/>
          </a:p>
        </p:txBody>
      </p:sp>
      <p:sp>
        <p:nvSpPr>
          <p:cNvPr id="5" name="Footer Placeholder 4"/>
          <p:cNvSpPr>
            <a:spLocks noGrp="1"/>
          </p:cNvSpPr>
          <p:nvPr>
            <p:ph type="ftr" sz="quarter" idx="11"/>
          </p:nvPr>
        </p:nvSpPr>
        <p:spPr/>
        <p:txBody>
          <a:bodyPr/>
          <a:lstStyle>
            <a:lvl1pPr>
              <a:defRPr/>
            </a:lvl1pPr>
          </a:lstStyle>
          <a:p>
            <a:pPr>
              <a:defRPr/>
            </a:pPr>
            <a:endParaRPr lang="en-CA" dirty="0"/>
          </a:p>
        </p:txBody>
      </p:sp>
      <p:sp>
        <p:nvSpPr>
          <p:cNvPr id="6" name="Slide Number Placeholder 5"/>
          <p:cNvSpPr>
            <a:spLocks noGrp="1"/>
          </p:cNvSpPr>
          <p:nvPr>
            <p:ph type="sldNum" sz="quarter" idx="12"/>
          </p:nvPr>
        </p:nvSpPr>
        <p:spPr/>
        <p:txBody>
          <a:bodyPr/>
          <a:lstStyle>
            <a:lvl1pPr>
              <a:defRPr/>
            </a:lvl1pPr>
          </a:lstStyle>
          <a:p>
            <a:pPr>
              <a:defRPr/>
            </a:pPr>
            <a:fld id="{A2B0073E-4434-40A1-8A7C-89282D0EA93C}" type="slidenum">
              <a:rPr lang="en-CA"/>
              <a:pPr>
                <a:defRPr/>
              </a:pPr>
              <a:t>‹#›</a:t>
            </a:fld>
            <a:endParaRPr lang="en-CA"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3"/>
          <p:cNvSpPr>
            <a:spLocks noGrp="1"/>
          </p:cNvSpPr>
          <p:nvPr>
            <p:ph type="dt" sz="half" idx="10"/>
          </p:nvPr>
        </p:nvSpPr>
        <p:spPr/>
        <p:txBody>
          <a:bodyPr/>
          <a:lstStyle>
            <a:lvl1pPr>
              <a:defRPr/>
            </a:lvl1pPr>
          </a:lstStyle>
          <a:p>
            <a:pPr>
              <a:defRPr/>
            </a:pPr>
            <a:fld id="{33A6F60C-E218-4B9A-8552-34DEA80075BE}" type="datetimeFigureOut">
              <a:rPr lang="en-CA"/>
              <a:pPr>
                <a:defRPr/>
              </a:pPr>
              <a:t>05/08/2021</a:t>
            </a:fld>
            <a:endParaRPr lang="en-CA" dirty="0"/>
          </a:p>
        </p:txBody>
      </p:sp>
      <p:sp>
        <p:nvSpPr>
          <p:cNvPr id="6" name="Footer Placeholder 4"/>
          <p:cNvSpPr>
            <a:spLocks noGrp="1"/>
          </p:cNvSpPr>
          <p:nvPr>
            <p:ph type="ftr" sz="quarter" idx="11"/>
          </p:nvPr>
        </p:nvSpPr>
        <p:spPr/>
        <p:txBody>
          <a:bodyPr/>
          <a:lstStyle>
            <a:lvl1pPr>
              <a:defRPr/>
            </a:lvl1pPr>
          </a:lstStyle>
          <a:p>
            <a:pPr>
              <a:defRPr/>
            </a:pPr>
            <a:endParaRPr lang="en-CA" dirty="0"/>
          </a:p>
        </p:txBody>
      </p:sp>
      <p:sp>
        <p:nvSpPr>
          <p:cNvPr id="7" name="Slide Number Placeholder 5"/>
          <p:cNvSpPr>
            <a:spLocks noGrp="1"/>
          </p:cNvSpPr>
          <p:nvPr>
            <p:ph type="sldNum" sz="quarter" idx="12"/>
          </p:nvPr>
        </p:nvSpPr>
        <p:spPr/>
        <p:txBody>
          <a:bodyPr/>
          <a:lstStyle>
            <a:lvl1pPr>
              <a:defRPr/>
            </a:lvl1pPr>
          </a:lstStyle>
          <a:p>
            <a:pPr>
              <a:defRPr/>
            </a:pPr>
            <a:fld id="{D3AE12E1-107A-44B2-91CF-7506707F905E}" type="slidenum">
              <a:rPr lang="en-CA"/>
              <a:pPr>
                <a:defRPr/>
              </a:pPr>
              <a:t>‹#›</a:t>
            </a:fld>
            <a:endParaRPr lang="en-CA"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3"/>
          <p:cNvSpPr>
            <a:spLocks noGrp="1"/>
          </p:cNvSpPr>
          <p:nvPr>
            <p:ph type="dt" sz="half" idx="10"/>
          </p:nvPr>
        </p:nvSpPr>
        <p:spPr/>
        <p:txBody>
          <a:bodyPr/>
          <a:lstStyle>
            <a:lvl1pPr>
              <a:defRPr/>
            </a:lvl1pPr>
          </a:lstStyle>
          <a:p>
            <a:pPr>
              <a:defRPr/>
            </a:pPr>
            <a:fld id="{600465A9-4A9D-4839-9D80-412BE44508F5}" type="datetimeFigureOut">
              <a:rPr lang="en-CA"/>
              <a:pPr>
                <a:defRPr/>
              </a:pPr>
              <a:t>05/08/2021</a:t>
            </a:fld>
            <a:endParaRPr lang="en-CA" dirty="0"/>
          </a:p>
        </p:txBody>
      </p:sp>
      <p:sp>
        <p:nvSpPr>
          <p:cNvPr id="8" name="Footer Placeholder 4"/>
          <p:cNvSpPr>
            <a:spLocks noGrp="1"/>
          </p:cNvSpPr>
          <p:nvPr>
            <p:ph type="ftr" sz="quarter" idx="11"/>
          </p:nvPr>
        </p:nvSpPr>
        <p:spPr/>
        <p:txBody>
          <a:bodyPr/>
          <a:lstStyle>
            <a:lvl1pPr>
              <a:defRPr/>
            </a:lvl1pPr>
          </a:lstStyle>
          <a:p>
            <a:pPr>
              <a:defRPr/>
            </a:pPr>
            <a:endParaRPr lang="en-CA" dirty="0"/>
          </a:p>
        </p:txBody>
      </p:sp>
      <p:sp>
        <p:nvSpPr>
          <p:cNvPr id="9" name="Slide Number Placeholder 5"/>
          <p:cNvSpPr>
            <a:spLocks noGrp="1"/>
          </p:cNvSpPr>
          <p:nvPr>
            <p:ph type="sldNum" sz="quarter" idx="12"/>
          </p:nvPr>
        </p:nvSpPr>
        <p:spPr/>
        <p:txBody>
          <a:bodyPr/>
          <a:lstStyle>
            <a:lvl1pPr>
              <a:defRPr/>
            </a:lvl1pPr>
          </a:lstStyle>
          <a:p>
            <a:pPr>
              <a:defRPr/>
            </a:pPr>
            <a:fld id="{2C9DB1AF-3933-4601-A999-933DA25AA836}" type="slidenum">
              <a:rPr lang="en-CA"/>
              <a:pPr>
                <a:defRPr/>
              </a:pPr>
              <a:t>‹#›</a:t>
            </a:fld>
            <a:endParaRPr lang="en-CA"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3"/>
          <p:cNvSpPr>
            <a:spLocks noGrp="1"/>
          </p:cNvSpPr>
          <p:nvPr>
            <p:ph type="dt" sz="half" idx="10"/>
          </p:nvPr>
        </p:nvSpPr>
        <p:spPr/>
        <p:txBody>
          <a:bodyPr/>
          <a:lstStyle>
            <a:lvl1pPr>
              <a:defRPr/>
            </a:lvl1pPr>
          </a:lstStyle>
          <a:p>
            <a:pPr>
              <a:defRPr/>
            </a:pPr>
            <a:fld id="{299DDA10-A7BA-4B88-800F-CE206E760E4A}" type="datetimeFigureOut">
              <a:rPr lang="en-CA"/>
              <a:pPr>
                <a:defRPr/>
              </a:pPr>
              <a:t>05/08/2021</a:t>
            </a:fld>
            <a:endParaRPr lang="en-CA" dirty="0"/>
          </a:p>
        </p:txBody>
      </p:sp>
      <p:sp>
        <p:nvSpPr>
          <p:cNvPr id="4" name="Footer Placeholder 4"/>
          <p:cNvSpPr>
            <a:spLocks noGrp="1"/>
          </p:cNvSpPr>
          <p:nvPr>
            <p:ph type="ftr" sz="quarter" idx="11"/>
          </p:nvPr>
        </p:nvSpPr>
        <p:spPr/>
        <p:txBody>
          <a:bodyPr/>
          <a:lstStyle>
            <a:lvl1pPr>
              <a:defRPr/>
            </a:lvl1pPr>
          </a:lstStyle>
          <a:p>
            <a:pPr>
              <a:defRPr/>
            </a:pPr>
            <a:endParaRPr lang="en-CA" dirty="0"/>
          </a:p>
        </p:txBody>
      </p:sp>
      <p:sp>
        <p:nvSpPr>
          <p:cNvPr id="5" name="Slide Number Placeholder 5"/>
          <p:cNvSpPr>
            <a:spLocks noGrp="1"/>
          </p:cNvSpPr>
          <p:nvPr>
            <p:ph type="sldNum" sz="quarter" idx="12"/>
          </p:nvPr>
        </p:nvSpPr>
        <p:spPr/>
        <p:txBody>
          <a:bodyPr/>
          <a:lstStyle>
            <a:lvl1pPr>
              <a:defRPr/>
            </a:lvl1pPr>
          </a:lstStyle>
          <a:p>
            <a:pPr>
              <a:defRPr/>
            </a:pPr>
            <a:fld id="{38DDC254-1824-44E7-84C3-05ADEBCA06A3}" type="slidenum">
              <a:rPr lang="en-CA"/>
              <a:pPr>
                <a:defRPr/>
              </a:pPr>
              <a:t>‹#›</a:t>
            </a:fld>
            <a:endParaRPr lang="en-CA"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5F9EB97-6FDA-4898-9202-E87A7D6D2F41}" type="datetimeFigureOut">
              <a:rPr lang="en-CA"/>
              <a:pPr>
                <a:defRPr/>
              </a:pPr>
              <a:t>05/08/2021</a:t>
            </a:fld>
            <a:endParaRPr lang="en-CA" dirty="0"/>
          </a:p>
        </p:txBody>
      </p:sp>
      <p:sp>
        <p:nvSpPr>
          <p:cNvPr id="3" name="Footer Placeholder 4"/>
          <p:cNvSpPr>
            <a:spLocks noGrp="1"/>
          </p:cNvSpPr>
          <p:nvPr>
            <p:ph type="ftr" sz="quarter" idx="11"/>
          </p:nvPr>
        </p:nvSpPr>
        <p:spPr/>
        <p:txBody>
          <a:bodyPr/>
          <a:lstStyle>
            <a:lvl1pPr>
              <a:defRPr/>
            </a:lvl1pPr>
          </a:lstStyle>
          <a:p>
            <a:pPr>
              <a:defRPr/>
            </a:pPr>
            <a:endParaRPr lang="en-CA" dirty="0"/>
          </a:p>
        </p:txBody>
      </p:sp>
      <p:sp>
        <p:nvSpPr>
          <p:cNvPr id="4" name="Slide Number Placeholder 5"/>
          <p:cNvSpPr>
            <a:spLocks noGrp="1"/>
          </p:cNvSpPr>
          <p:nvPr>
            <p:ph type="sldNum" sz="quarter" idx="12"/>
          </p:nvPr>
        </p:nvSpPr>
        <p:spPr/>
        <p:txBody>
          <a:bodyPr/>
          <a:lstStyle>
            <a:lvl1pPr>
              <a:defRPr/>
            </a:lvl1pPr>
          </a:lstStyle>
          <a:p>
            <a:pPr>
              <a:defRPr/>
            </a:pPr>
            <a:fld id="{D3D8300C-61C4-4661-AD9E-ED10078753CA}" type="slidenum">
              <a:rPr lang="en-CA"/>
              <a:pPr>
                <a:defRPr/>
              </a:pPr>
              <a:t>‹#›</a:t>
            </a:fld>
            <a:endParaRPr lang="en-CA"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DFC9803-0E3F-4C9E-8CEC-65A13E60B8D3}" type="datetimeFigureOut">
              <a:rPr lang="en-CA"/>
              <a:pPr>
                <a:defRPr/>
              </a:pPr>
              <a:t>05/08/2021</a:t>
            </a:fld>
            <a:endParaRPr lang="en-CA" dirty="0"/>
          </a:p>
        </p:txBody>
      </p:sp>
      <p:sp>
        <p:nvSpPr>
          <p:cNvPr id="6" name="Footer Placeholder 4"/>
          <p:cNvSpPr>
            <a:spLocks noGrp="1"/>
          </p:cNvSpPr>
          <p:nvPr>
            <p:ph type="ftr" sz="quarter" idx="11"/>
          </p:nvPr>
        </p:nvSpPr>
        <p:spPr/>
        <p:txBody>
          <a:bodyPr/>
          <a:lstStyle>
            <a:lvl1pPr>
              <a:defRPr/>
            </a:lvl1pPr>
          </a:lstStyle>
          <a:p>
            <a:pPr>
              <a:defRPr/>
            </a:pPr>
            <a:endParaRPr lang="en-CA" dirty="0"/>
          </a:p>
        </p:txBody>
      </p:sp>
      <p:sp>
        <p:nvSpPr>
          <p:cNvPr id="7" name="Slide Number Placeholder 5"/>
          <p:cNvSpPr>
            <a:spLocks noGrp="1"/>
          </p:cNvSpPr>
          <p:nvPr>
            <p:ph type="sldNum" sz="quarter" idx="12"/>
          </p:nvPr>
        </p:nvSpPr>
        <p:spPr/>
        <p:txBody>
          <a:bodyPr/>
          <a:lstStyle>
            <a:lvl1pPr>
              <a:defRPr/>
            </a:lvl1pPr>
          </a:lstStyle>
          <a:p>
            <a:pPr>
              <a:defRPr/>
            </a:pPr>
            <a:fld id="{5078CF09-B3CB-45FD-AF60-75D67DFD9A48}" type="slidenum">
              <a:rPr lang="en-CA"/>
              <a:pPr>
                <a:defRPr/>
              </a:pPr>
              <a:t>‹#›</a:t>
            </a:fld>
            <a:endParaRPr lang="en-CA"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4C05124-AA08-41E6-BA51-8A23382F0A78}" type="datetimeFigureOut">
              <a:rPr lang="en-CA"/>
              <a:pPr>
                <a:defRPr/>
              </a:pPr>
              <a:t>05/08/2021</a:t>
            </a:fld>
            <a:endParaRPr lang="en-CA" dirty="0"/>
          </a:p>
        </p:txBody>
      </p:sp>
      <p:sp>
        <p:nvSpPr>
          <p:cNvPr id="6" name="Footer Placeholder 4"/>
          <p:cNvSpPr>
            <a:spLocks noGrp="1"/>
          </p:cNvSpPr>
          <p:nvPr>
            <p:ph type="ftr" sz="quarter" idx="11"/>
          </p:nvPr>
        </p:nvSpPr>
        <p:spPr/>
        <p:txBody>
          <a:bodyPr/>
          <a:lstStyle>
            <a:lvl1pPr>
              <a:defRPr/>
            </a:lvl1pPr>
          </a:lstStyle>
          <a:p>
            <a:pPr>
              <a:defRPr/>
            </a:pPr>
            <a:endParaRPr lang="en-CA" dirty="0"/>
          </a:p>
        </p:txBody>
      </p:sp>
      <p:sp>
        <p:nvSpPr>
          <p:cNvPr id="7" name="Slide Number Placeholder 5"/>
          <p:cNvSpPr>
            <a:spLocks noGrp="1"/>
          </p:cNvSpPr>
          <p:nvPr>
            <p:ph type="sldNum" sz="quarter" idx="12"/>
          </p:nvPr>
        </p:nvSpPr>
        <p:spPr/>
        <p:txBody>
          <a:bodyPr/>
          <a:lstStyle>
            <a:lvl1pPr>
              <a:defRPr/>
            </a:lvl1pPr>
          </a:lstStyle>
          <a:p>
            <a:pPr>
              <a:defRPr/>
            </a:pPr>
            <a:fld id="{73BB2220-0A66-454A-A808-9293991ECE4A}" type="slidenum">
              <a:rPr lang="en-CA"/>
              <a:pPr>
                <a:defRPr/>
              </a:pPr>
              <a:t>‹#›</a:t>
            </a:fld>
            <a:endParaRPr lang="en-CA"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CA"/>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B61B523B-693A-4329-9A52-8A45815ECCCC}" type="datetimeFigureOut">
              <a:rPr lang="en-CA"/>
              <a:pPr>
                <a:defRPr/>
              </a:pPr>
              <a:t>05/08/2021</a:t>
            </a:fld>
            <a:endParaRPr lang="en-CA"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CA"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1760B7ED-DE57-4B75-BC98-DC0978571971}" type="slidenum">
              <a:rPr lang="en-CA"/>
              <a:pPr>
                <a:defRPr/>
              </a:pPr>
              <a:t>‹#›</a:t>
            </a:fld>
            <a:endParaRPr lang="en-CA"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38.png"/></Relationships>
</file>

<file path=ppt/slides/_rels/slide10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4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web.mit.edu/4.163J/BOSTON%20SP%202011%20STUDIO/Urban%20Design%20Docs/03.%20Urban%20Design%20Reader/Scott-Brown%20Urban%20Concepts.pdf" TargetMode="Externa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package" Target="../embeddings/Microsoft_Office_PowerPoint_Slide1.sldx"/></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jpeg"/></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jpeg"/></Relationships>
</file>

<file path=ppt/slides/_rels/slide5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71.jpeg"/></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5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5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jpeg"/></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6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6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7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7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78.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10.jpeg"/></Relationships>
</file>

<file path=ppt/slides/_rels/slide8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14.jpeg"/></Relationships>
</file>

<file path=ppt/slides/_rels/slide8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119.jpeg"/><Relationship Id="rId4" Type="http://schemas.openxmlformats.org/officeDocument/2006/relationships/image" Target="../media/image118.jpeg"/></Relationships>
</file>

<file path=ppt/slides/_rels/slide8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132.png"/><Relationship Id="rId4" Type="http://schemas.openxmlformats.org/officeDocument/2006/relationships/image" Target="../media/image131.png"/></Relationships>
</file>

<file path=ppt/slides/_rels/slide9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1">
            <a:extLst>
              <a:ext uri="{FF2B5EF4-FFF2-40B4-BE49-F238E27FC236}">
                <a16:creationId xmlns="" xmlns:a16="http://schemas.microsoft.com/office/drawing/2014/main" id="{D296A92B-030B-47E7-8CF8-41427035CE03}"/>
              </a:ext>
            </a:extLst>
          </p:cNvPr>
          <p:cNvSpPr txBox="1"/>
          <p:nvPr/>
        </p:nvSpPr>
        <p:spPr>
          <a:xfrm>
            <a:off x="27720" y="3783028"/>
            <a:ext cx="9088701"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1400" dirty="0">
                <a:solidFill>
                  <a:schemeClr val="bg1"/>
                </a:solidFill>
                <a:latin typeface="Calibri"/>
                <a:cs typeface="Arial"/>
              </a:rPr>
              <a:t>by Dr. Loren Lerner, Department of Art History, Concordia University, Montreal</a:t>
            </a:r>
            <a:endParaRPr lang="en-US" sz="1400" dirty="0">
              <a:solidFill>
                <a:schemeClr val="bg1"/>
              </a:solidFill>
              <a:latin typeface="Calibri"/>
            </a:endParaRPr>
          </a:p>
          <a:p>
            <a:pPr algn="ctr"/>
            <a:endParaRPr lang="en-US" sz="1400" dirty="0">
              <a:solidFill>
                <a:schemeClr val="bg1"/>
              </a:solidFill>
              <a:latin typeface="Calibri"/>
              <a:cs typeface="Arial"/>
            </a:endParaRPr>
          </a:p>
          <a:p>
            <a:pPr algn="ctr"/>
            <a:r>
              <a:rPr lang="en-US" sz="1400" dirty="0">
                <a:solidFill>
                  <a:schemeClr val="bg1"/>
                </a:solidFill>
                <a:latin typeface="Calibri"/>
                <a:cs typeface="Arial"/>
              </a:rPr>
              <a:t>Special thanks to Serena Desaulniers, editing and technical assistant </a:t>
            </a:r>
            <a:endParaRPr lang="en-US" sz="1400" dirty="0">
              <a:solidFill>
                <a:schemeClr val="bg1"/>
              </a:solidFill>
              <a:latin typeface="Calibri"/>
            </a:endParaRPr>
          </a:p>
          <a:p>
            <a:pPr algn="ctr"/>
            <a:endParaRPr lang="en-US" dirty="0">
              <a:solidFill>
                <a:schemeClr val="bg1"/>
              </a:solidFill>
              <a:latin typeface="Arial"/>
              <a:cs typeface="Arial"/>
            </a:endParaRPr>
          </a:p>
        </p:txBody>
      </p:sp>
      <p:sp>
        <p:nvSpPr>
          <p:cNvPr id="5" name="Rectangle 4">
            <a:extLst>
              <a:ext uri="{FF2B5EF4-FFF2-40B4-BE49-F238E27FC236}">
                <a16:creationId xmlns="" xmlns:a16="http://schemas.microsoft.com/office/drawing/2014/main" id="{95A9099C-09EB-459C-8076-341EA33CAB17}"/>
              </a:ext>
            </a:extLst>
          </p:cNvPr>
          <p:cNvSpPr>
            <a:spLocks noChangeArrowheads="1"/>
          </p:cNvSpPr>
          <p:nvPr/>
        </p:nvSpPr>
        <p:spPr bwMode="auto">
          <a:xfrm>
            <a:off x="23221" y="1958596"/>
            <a:ext cx="9100624" cy="1323439"/>
          </a:xfrm>
          <a:prstGeom prst="rect">
            <a:avLst/>
          </a:prstGeom>
          <a:noFill/>
          <a:ln w="9525">
            <a:noFill/>
            <a:miter lim="800000"/>
            <a:headEnd/>
            <a:tailEnd/>
          </a:ln>
        </p:spPr>
        <p:txBody>
          <a:bodyPr wrap="square" lIns="91440" tIns="45720" rIns="91440" bIns="45720" anchor="t">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CA" sz="4000" dirty="0">
                <a:solidFill>
                  <a:schemeClr val="bg1"/>
                </a:solidFill>
                <a:latin typeface="Calibri"/>
                <a:cs typeface="Arial"/>
              </a:rPr>
              <a:t>LEARNING FROM LAS </a:t>
            </a:r>
            <a:r>
              <a:rPr lang="en-CA" sz="4000" dirty="0" smtClean="0">
                <a:solidFill>
                  <a:schemeClr val="bg1"/>
                </a:solidFill>
                <a:latin typeface="Calibri"/>
                <a:cs typeface="Arial"/>
              </a:rPr>
              <a:t>VEGAS</a:t>
            </a:r>
          </a:p>
          <a:p>
            <a:pPr algn="ctr"/>
            <a:r>
              <a:rPr lang="en-CA" sz="4000" dirty="0" smtClean="0">
                <a:solidFill>
                  <a:schemeClr val="bg1"/>
                </a:solidFill>
                <a:latin typeface="Calibri"/>
                <a:cs typeface="Arial"/>
              </a:rPr>
              <a:t>Lecture 5 of 12</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p:cNvPicPr>
            <a:picLocks noChangeAspect="1" noChangeArrowheads="1"/>
          </p:cNvPicPr>
          <p:nvPr/>
        </p:nvPicPr>
        <p:blipFill>
          <a:blip r:embed="rId2" cstate="print"/>
          <a:srcRect/>
          <a:stretch>
            <a:fillRect/>
          </a:stretch>
        </p:blipFill>
        <p:spPr bwMode="auto">
          <a:xfrm>
            <a:off x="0" y="1285528"/>
            <a:ext cx="4680520" cy="5327826"/>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a:stretch>
            <a:fillRect/>
          </a:stretch>
        </p:blipFill>
        <p:spPr bwMode="auto">
          <a:xfrm>
            <a:off x="4054475" y="1285528"/>
            <a:ext cx="4772025" cy="5153025"/>
          </a:xfrm>
          <a:prstGeom prst="rect">
            <a:avLst/>
          </a:prstGeom>
          <a:noFill/>
          <a:ln w="9525">
            <a:noFill/>
            <a:miter lim="800000"/>
            <a:headEnd/>
            <a:tailEnd/>
          </a:ln>
        </p:spPr>
      </p:pic>
      <p:sp>
        <p:nvSpPr>
          <p:cNvPr id="2" name="TextBox 1">
            <a:extLst>
              <a:ext uri="{FF2B5EF4-FFF2-40B4-BE49-F238E27FC236}">
                <a16:creationId xmlns="" xmlns:a16="http://schemas.microsoft.com/office/drawing/2014/main" id="{0A0B4C41-E4E9-433B-86C9-F2971B64A7C1}"/>
              </a:ext>
            </a:extLst>
          </p:cNvPr>
          <p:cNvSpPr txBox="1"/>
          <p:nvPr/>
        </p:nvSpPr>
        <p:spPr>
          <a:xfrm>
            <a:off x="622300" y="355600"/>
            <a:ext cx="7899400"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The orgy that launches Tom Wolfe's story purports to quote a 34-year-old engineer from Phoenix named Raymond at a craps table of an unidentified casino making fun at 3:45 on a Sunday morning of the droning sing-song patter of the dealer. The dealer gets him escorted from the </a:t>
            </a:r>
            <a:r>
              <a:rPr lang="en-US" sz="1400" dirty="0">
                <a:latin typeface="Calibri"/>
                <a:cs typeface="Arial"/>
              </a:rPr>
              <a:t>house by security guards who Raymond, gambling round the clock for several days, greets by asking, </a:t>
            </a:r>
            <a:r>
              <a:rPr lang="en-US" sz="1400" dirty="0">
                <a:solidFill>
                  <a:srgbClr val="FF0000"/>
                </a:solidFill>
                <a:latin typeface="Calibri"/>
                <a:cs typeface="Arial"/>
              </a:rPr>
              <a:t>"How’s your old Cosa Nostra?" </a:t>
            </a:r>
            <a:r>
              <a:rPr lang="en-US" sz="1400" dirty="0">
                <a:latin typeface="Calibri"/>
                <a:cs typeface="Arial"/>
              </a:rPr>
              <a:t>This was still the era of mob control of the Strip. </a:t>
            </a:r>
            <a:endParaRPr lang="en-US" sz="1400" dirty="0">
              <a:latin typeface="Calibri"/>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052" name="Picture 4" descr="https://images.ucpress.edu/covers/isbn13/9780520305489.jpg"/>
          <p:cNvPicPr>
            <a:picLocks noChangeAspect="1" noChangeArrowheads="1"/>
          </p:cNvPicPr>
          <p:nvPr/>
        </p:nvPicPr>
        <p:blipFill rotWithShape="1">
          <a:blip r:embed="rId3" cstate="print"/>
          <a:srcRect t="6425" b="4958"/>
          <a:stretch/>
        </p:blipFill>
        <p:spPr bwMode="auto">
          <a:xfrm>
            <a:off x="774433" y="1906299"/>
            <a:ext cx="3373840" cy="4332455"/>
          </a:xfrm>
          <a:prstGeom prst="rect">
            <a:avLst/>
          </a:prstGeom>
          <a:noFill/>
        </p:spPr>
      </p:pic>
      <p:sp>
        <p:nvSpPr>
          <p:cNvPr id="4" name="Rectangle 3"/>
          <p:cNvSpPr/>
          <p:nvPr/>
        </p:nvSpPr>
        <p:spPr>
          <a:xfrm>
            <a:off x="770420" y="6241503"/>
            <a:ext cx="3368486" cy="307777"/>
          </a:xfrm>
          <a:prstGeom prst="rect">
            <a:avLst/>
          </a:prstGeom>
        </p:spPr>
        <p:txBody>
          <a:bodyPr wrap="none" lIns="91440" tIns="45720" rIns="91440" bIns="45720" anchor="t">
            <a:spAutoFit/>
          </a:bodyPr>
          <a:lstStyle/>
          <a:p>
            <a:r>
              <a:rPr lang="en-CA" sz="1400" dirty="0">
                <a:latin typeface="Calibri"/>
                <a:cs typeface="Arial"/>
              </a:rPr>
              <a:t>(University of California Press, 2021, p. 125)</a:t>
            </a:r>
          </a:p>
        </p:txBody>
      </p:sp>
      <p:pic>
        <p:nvPicPr>
          <p:cNvPr id="1026053" name="Picture 5"/>
          <p:cNvPicPr>
            <a:picLocks noChangeAspect="1" noChangeArrowheads="1"/>
          </p:cNvPicPr>
          <p:nvPr/>
        </p:nvPicPr>
        <p:blipFill>
          <a:blip r:embed="rId4" cstate="print"/>
          <a:srcRect/>
          <a:stretch>
            <a:fillRect/>
          </a:stretch>
        </p:blipFill>
        <p:spPr bwMode="auto">
          <a:xfrm>
            <a:off x="4403862" y="294766"/>
            <a:ext cx="4276725" cy="6257925"/>
          </a:xfrm>
          <a:prstGeom prst="rect">
            <a:avLst/>
          </a:prstGeom>
          <a:noFill/>
          <a:ln w="9525">
            <a:noFill/>
            <a:miter lim="800000"/>
            <a:headEnd/>
            <a:tailEnd/>
          </a:ln>
        </p:spPr>
      </p:pic>
      <p:sp>
        <p:nvSpPr>
          <p:cNvPr id="2" name="TextBox 1">
            <a:extLst>
              <a:ext uri="{FF2B5EF4-FFF2-40B4-BE49-F238E27FC236}">
                <a16:creationId xmlns="" xmlns:a16="http://schemas.microsoft.com/office/drawing/2014/main" id="{BA1BFF77-757F-4D17-BE69-5810A0E6D3D4}"/>
              </a:ext>
            </a:extLst>
          </p:cNvPr>
          <p:cNvSpPr txBox="1"/>
          <p:nvPr/>
        </p:nvSpPr>
        <p:spPr>
          <a:xfrm>
            <a:off x="320798" y="396576"/>
            <a:ext cx="3955664"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For Venturi and Scott Brown, Las Vegas provided stimulating examples of a symbolic architecture in opposition to the formalism of the modernists. Likewise, Oldenburg created a symbolic sculpture tied to social and artistic messages that took a stance against artistic formalisms.</a:t>
            </a:r>
            <a:r>
              <a:rPr lang="en-US" sz="1200" dirty="0">
                <a:latin typeface="Times New Roman"/>
                <a:cs typeface="Times New Roman"/>
              </a:rPr>
              <a:t> </a:t>
            </a:r>
          </a:p>
        </p:txBody>
      </p:sp>
      <p:sp>
        <p:nvSpPr>
          <p:cNvPr id="3" name="Rectangle 2">
            <a:extLst>
              <a:ext uri="{FF2B5EF4-FFF2-40B4-BE49-F238E27FC236}">
                <a16:creationId xmlns="" xmlns:a16="http://schemas.microsoft.com/office/drawing/2014/main" id="{444CC7D1-76DB-418C-8DBE-54FF4E0FF723}"/>
              </a:ext>
            </a:extLst>
          </p:cNvPr>
          <p:cNvSpPr/>
          <p:nvPr/>
        </p:nvSpPr>
        <p:spPr>
          <a:xfrm>
            <a:off x="4291617" y="3173877"/>
            <a:ext cx="4382552" cy="34479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62" name="Picture 2" descr="Luxor Hotel in Las Vegas."/>
          <p:cNvPicPr>
            <a:picLocks noChangeAspect="1" noChangeArrowheads="1"/>
          </p:cNvPicPr>
          <p:nvPr/>
        </p:nvPicPr>
        <p:blipFill>
          <a:blip r:embed="rId3" cstate="print"/>
          <a:srcRect/>
          <a:stretch>
            <a:fillRect/>
          </a:stretch>
        </p:blipFill>
        <p:spPr bwMode="auto">
          <a:xfrm>
            <a:off x="518602" y="900998"/>
            <a:ext cx="3810000" cy="5057775"/>
          </a:xfrm>
          <a:prstGeom prst="rect">
            <a:avLst/>
          </a:prstGeom>
          <a:noFill/>
        </p:spPr>
      </p:pic>
      <p:sp>
        <p:nvSpPr>
          <p:cNvPr id="5" name="Rectangle 4"/>
          <p:cNvSpPr/>
          <p:nvPr/>
        </p:nvSpPr>
        <p:spPr>
          <a:xfrm>
            <a:off x="520098" y="5966998"/>
            <a:ext cx="1244251" cy="307777"/>
          </a:xfrm>
          <a:prstGeom prst="rect">
            <a:avLst/>
          </a:prstGeom>
        </p:spPr>
        <p:txBody>
          <a:bodyPr wrap="none" lIns="91440" tIns="45720" rIns="91440" bIns="45720" anchor="t">
            <a:spAutoFit/>
          </a:bodyPr>
          <a:lstStyle/>
          <a:p>
            <a:r>
              <a:rPr lang="en-CA" sz="1400" dirty="0">
                <a:latin typeface="Calibri"/>
                <a:cs typeface="Arial"/>
              </a:rPr>
              <a:t>January, 1994.</a:t>
            </a:r>
          </a:p>
        </p:txBody>
      </p:sp>
      <p:sp>
        <p:nvSpPr>
          <p:cNvPr id="2" name="TextBox 1">
            <a:extLst>
              <a:ext uri="{FF2B5EF4-FFF2-40B4-BE49-F238E27FC236}">
                <a16:creationId xmlns="" xmlns:a16="http://schemas.microsoft.com/office/drawing/2014/main" id="{2C997DCE-A234-4CAB-9D09-4AABE4324D18}"/>
              </a:ext>
            </a:extLst>
          </p:cNvPr>
          <p:cNvSpPr txBox="1"/>
          <p:nvPr/>
        </p:nvSpPr>
        <p:spPr>
          <a:xfrm>
            <a:off x="4715981" y="2088975"/>
            <a:ext cx="3943034"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dirty="0">
                <a:latin typeface="Calibri"/>
                <a:cs typeface="Arial"/>
              </a:rPr>
              <a:t>Learning from Las Vegas </a:t>
            </a:r>
            <a:r>
              <a:rPr lang="en-US" sz="1400" dirty="0">
                <a:latin typeface="Calibri"/>
                <a:cs typeface="Times New Roman"/>
              </a:rPr>
              <a:t>has had massive implications. Scott Brown and Venturi’s book identified Las Vegas as the city of postmodernism. Postmodern architects around the world happily learned from Las Vegas resorts’ playful and lavish quotations from the past and other places. </a:t>
            </a:r>
            <a:r>
              <a:rPr lang="en-US" sz="1400" dirty="0">
                <a:solidFill>
                  <a:srgbClr val="FF0000"/>
                </a:solidFill>
                <a:latin typeface="Calibri"/>
                <a:cs typeface="Times New Roman"/>
              </a:rPr>
              <a:t>"America has become Las Vegasized,"</a:t>
            </a:r>
            <a:r>
              <a:rPr lang="en-US" sz="1400" dirty="0">
                <a:latin typeface="Calibri"/>
                <a:cs typeface="Times New Roman"/>
              </a:rPr>
              <a:t> declared </a:t>
            </a:r>
            <a:r>
              <a:rPr lang="en-US" sz="1400" i="1" dirty="0">
                <a:latin typeface="Calibri"/>
                <a:cs typeface="Arial"/>
              </a:rPr>
              <a:t>Time</a:t>
            </a:r>
            <a:r>
              <a:rPr lang="en-US" sz="1400" dirty="0">
                <a:latin typeface="Calibri"/>
                <a:cs typeface="Arial"/>
              </a:rPr>
              <a:t> </a:t>
            </a:r>
            <a:r>
              <a:rPr lang="en-US" sz="1400" dirty="0">
                <a:latin typeface="Calibri"/>
                <a:cs typeface="Times New Roman"/>
              </a:rPr>
              <a:t>at the peak of postmodernism in the 1990s, two decades after the book’s publication. Thanks to Scott Brown and Robert Venturi, elite architects would no longer flinch at a faux column or architrave. </a:t>
            </a:r>
            <a:endParaRPr lang="en-US" sz="1200" dirty="0">
              <a:latin typeface="Calibri"/>
              <a:cs typeface="Times New Roman"/>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ireworks mark the opening of the Aria hotel-casino, centrepiece of the $8.5 billion CityCenter project, in 2009."/>
          <p:cNvPicPr>
            <a:picLocks noChangeAspect="1" noChangeArrowheads="1"/>
          </p:cNvPicPr>
          <p:nvPr/>
        </p:nvPicPr>
        <p:blipFill>
          <a:blip r:embed="rId2" cstate="print"/>
          <a:srcRect/>
          <a:stretch>
            <a:fillRect/>
          </a:stretch>
        </p:blipFill>
        <p:spPr bwMode="auto">
          <a:xfrm>
            <a:off x="1153326" y="532279"/>
            <a:ext cx="6847345" cy="4108411"/>
          </a:xfrm>
          <a:prstGeom prst="rect">
            <a:avLst/>
          </a:prstGeom>
          <a:noFill/>
        </p:spPr>
      </p:pic>
      <p:sp>
        <p:nvSpPr>
          <p:cNvPr id="3" name="TextBox 2">
            <a:extLst>
              <a:ext uri="{FF2B5EF4-FFF2-40B4-BE49-F238E27FC236}">
                <a16:creationId xmlns="" xmlns:a16="http://schemas.microsoft.com/office/drawing/2014/main" id="{30D38EDA-1D36-4F11-A492-48E5119F6CB8}"/>
              </a:ext>
            </a:extLst>
          </p:cNvPr>
          <p:cNvSpPr txBox="1"/>
          <p:nvPr/>
        </p:nvSpPr>
        <p:spPr>
          <a:xfrm>
            <a:off x="611284" y="4943316"/>
            <a:ext cx="7908802"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Scott Brown and Venturi were having a grand old time enumerating the freakish architectural mini-movements that had emerged, from </a:t>
            </a:r>
            <a:r>
              <a:rPr lang="en-US" sz="1400" dirty="0">
                <a:solidFill>
                  <a:srgbClr val="FF0000"/>
                </a:solidFill>
                <a:latin typeface="Calibri"/>
                <a:cs typeface="Times New Roman"/>
              </a:rPr>
              <a:t>"Miami Moroccan, International Jet Set Style" </a:t>
            </a:r>
            <a:r>
              <a:rPr lang="en-US" sz="1400" dirty="0">
                <a:latin typeface="Calibri"/>
                <a:cs typeface="Times New Roman"/>
              </a:rPr>
              <a:t>to </a:t>
            </a:r>
            <a:r>
              <a:rPr lang="en-US" sz="1400" dirty="0">
                <a:solidFill>
                  <a:srgbClr val="FF0000"/>
                </a:solidFill>
                <a:latin typeface="Calibri"/>
                <a:cs typeface="Times New Roman"/>
              </a:rPr>
              <a:t>"Yamasaki Bernini cum Roman Orgiastic"</a:t>
            </a:r>
            <a:r>
              <a:rPr lang="en-US" sz="1400" dirty="0">
                <a:latin typeface="Calibri"/>
                <a:cs typeface="Times New Roman"/>
              </a:rPr>
              <a:t> to </a:t>
            </a:r>
            <a:r>
              <a:rPr lang="en-US" sz="1400" dirty="0">
                <a:solidFill>
                  <a:srgbClr val="FF0000"/>
                </a:solidFill>
                <a:latin typeface="Calibri"/>
                <a:cs typeface="Times New Roman"/>
              </a:rPr>
              <a:t>"Bauhaus Hawaiian." </a:t>
            </a:r>
            <a:r>
              <a:rPr lang="en-US" sz="1400" dirty="0">
                <a:latin typeface="Calibri"/>
                <a:cs typeface="Times New Roman"/>
              </a:rPr>
              <a:t>More than four decades on, anyone setting foot on the Strip will soon realize</a:t>
            </a:r>
            <a:r>
              <a:rPr lang="en-US" sz="1400" dirty="0">
                <a:latin typeface="Arial"/>
                <a:cs typeface="Arial"/>
              </a:rPr>
              <a:t>—</a:t>
            </a:r>
            <a:r>
              <a:rPr lang="en-US" sz="1400" dirty="0">
                <a:latin typeface="Calibri"/>
                <a:cs typeface="Times New Roman"/>
              </a:rPr>
              <a:t>with relief or horror</a:t>
            </a:r>
            <a:r>
              <a:rPr lang="en-US" sz="1400" dirty="0">
                <a:latin typeface="Arial"/>
                <a:cs typeface="Arial"/>
              </a:rPr>
              <a:t>—</a:t>
            </a:r>
            <a:r>
              <a:rPr lang="en-US" sz="1400" dirty="0">
                <a:latin typeface="Calibri"/>
                <a:cs typeface="Times New Roman"/>
              </a:rPr>
              <a:t>that nobody remotely describable as a "tastemaker" has yet taken over. The place has, if anything, gone much further over the top, presenting visitors with streetside spectacles unthinkable in the era that Venturi, Scott Brown, and Izenour were writing about. </a:t>
            </a:r>
            <a:endParaRPr lang="en-US" sz="1200" dirty="0">
              <a:latin typeface="Calibri"/>
              <a:cs typeface="Times New Roman"/>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descr="Neon Metropolis: How Las Vegas Started the Twenty-First Century: Rothman,  Hal: 9780415926133: Public Policy: Amazon Canada"/>
          <p:cNvPicPr>
            <a:picLocks noChangeAspect="1" noChangeArrowheads="1"/>
          </p:cNvPicPr>
          <p:nvPr/>
        </p:nvPicPr>
        <p:blipFill>
          <a:blip r:embed="rId2" cstate="print"/>
          <a:srcRect/>
          <a:stretch>
            <a:fillRect/>
          </a:stretch>
        </p:blipFill>
        <p:spPr bwMode="auto">
          <a:xfrm>
            <a:off x="4860102" y="809609"/>
            <a:ext cx="3476733" cy="5237032"/>
          </a:xfrm>
          <a:prstGeom prst="rect">
            <a:avLst/>
          </a:prstGeom>
          <a:noFill/>
        </p:spPr>
      </p:pic>
      <p:sp>
        <p:nvSpPr>
          <p:cNvPr id="3" name="Rectangle 2"/>
          <p:cNvSpPr/>
          <p:nvPr/>
        </p:nvSpPr>
        <p:spPr>
          <a:xfrm>
            <a:off x="4864831" y="6044934"/>
            <a:ext cx="3912196" cy="307777"/>
          </a:xfrm>
          <a:prstGeom prst="rect">
            <a:avLst/>
          </a:prstGeom>
        </p:spPr>
        <p:txBody>
          <a:bodyPr wrap="square" lIns="91440" tIns="45720" rIns="91440" bIns="45720" anchor="t">
            <a:spAutoFit/>
          </a:bodyPr>
          <a:lstStyle/>
          <a:p>
            <a:r>
              <a:rPr lang="en-CA" sz="1400" dirty="0">
                <a:latin typeface="Calibri"/>
                <a:cs typeface="Arial"/>
              </a:rPr>
              <a:t>(Routledge, 2015)</a:t>
            </a:r>
          </a:p>
        </p:txBody>
      </p:sp>
      <p:sp>
        <p:nvSpPr>
          <p:cNvPr id="2" name="TextBox 1">
            <a:extLst>
              <a:ext uri="{FF2B5EF4-FFF2-40B4-BE49-F238E27FC236}">
                <a16:creationId xmlns="" xmlns:a16="http://schemas.microsoft.com/office/drawing/2014/main" id="{D206F805-01C6-46B8-A851-6A8B15C11B96}"/>
              </a:ext>
            </a:extLst>
          </p:cNvPr>
          <p:cNvSpPr txBox="1"/>
          <p:nvPr/>
        </p:nvSpPr>
        <p:spPr>
          <a:xfrm>
            <a:off x="776384" y="1875460"/>
            <a:ext cx="3526249"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Still, much remains as it ever was in this arrangement of, as Hal Rothman put it in his history of Las Vegas, </a:t>
            </a:r>
            <a:r>
              <a:rPr lang="en-US" sz="1400" i="1" dirty="0">
                <a:latin typeface="Calibri"/>
                <a:cs typeface="Arial"/>
              </a:rPr>
              <a:t>Neon Metropolis</a:t>
            </a:r>
            <a:r>
              <a:rPr lang="en-US" sz="1400" dirty="0">
                <a:latin typeface="Calibri"/>
                <a:cs typeface="Times New Roman"/>
              </a:rPr>
              <a:t>, </a:t>
            </a:r>
            <a:r>
              <a:rPr lang="en-US" sz="1400" dirty="0">
                <a:solidFill>
                  <a:srgbClr val="FF0000"/>
                </a:solidFill>
                <a:latin typeface="Calibri"/>
                <a:cs typeface="Times New Roman"/>
              </a:rPr>
              <a:t>"little city-states, interrelated little kingdoms, entirely self- contained and at war for customers. Enter any one of them, and you still contend with what </a:t>
            </a:r>
            <a:r>
              <a:rPr lang="en-US" sz="1400" i="1" dirty="0">
                <a:solidFill>
                  <a:srgbClr val="FF0000"/>
                </a:solidFill>
                <a:latin typeface="Calibri"/>
                <a:cs typeface="Times New Roman"/>
              </a:rPr>
              <a:t>Learning from Las Vegas</a:t>
            </a:r>
            <a:r>
              <a:rPr lang="en-US" sz="1400" dirty="0">
                <a:solidFill>
                  <a:srgbClr val="FF0000"/>
                </a:solidFill>
                <a:latin typeface="Calibri"/>
                <a:cs typeface="Times New Roman"/>
              </a:rPr>
              <a:t> calls the "intricate maze" that "disorients the occupant in space and </a:t>
            </a:r>
            <a:r>
              <a:rPr lang="en-US" sz="1400" dirty="0">
                <a:solidFill>
                  <a:srgbClr val="FF0000"/>
                </a:solidFill>
                <a:latin typeface="Calibri"/>
                <a:cs typeface="Arial"/>
              </a:rPr>
              <a:t>time. One loses track of where one is and when it is. Time is limitless, because the light of noon and midnight are exactly the same. Space is limitless, because the artificial light obscures rather than defines its boundaries."</a:t>
            </a:r>
            <a:endParaRPr lang="en-US" sz="1400" dirty="0">
              <a:solidFill>
                <a:srgbClr val="FF0000"/>
              </a:solidFill>
              <a:latin typeface="Calibri"/>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0690" name="Picture 2" descr="658 Strip Promenade Photos - Free &amp;amp; Royalty-Free Stock Photos from  Dreamstime"/>
          <p:cNvPicPr>
            <a:picLocks noChangeAspect="1" noChangeArrowheads="1"/>
          </p:cNvPicPr>
          <p:nvPr/>
        </p:nvPicPr>
        <p:blipFill>
          <a:blip r:embed="rId2" cstate="print"/>
          <a:srcRect/>
          <a:stretch>
            <a:fillRect/>
          </a:stretch>
        </p:blipFill>
        <p:spPr bwMode="auto">
          <a:xfrm>
            <a:off x="1866043" y="2210909"/>
            <a:ext cx="5418498" cy="4067031"/>
          </a:xfrm>
          <a:prstGeom prst="rect">
            <a:avLst/>
          </a:prstGeom>
          <a:noFill/>
        </p:spPr>
      </p:pic>
      <p:sp>
        <p:nvSpPr>
          <p:cNvPr id="2" name="TextBox 1">
            <a:extLst>
              <a:ext uri="{FF2B5EF4-FFF2-40B4-BE49-F238E27FC236}">
                <a16:creationId xmlns="" xmlns:a16="http://schemas.microsoft.com/office/drawing/2014/main" id="{5CC78C4C-4F55-40AB-A186-C18A323478D4}"/>
              </a:ext>
            </a:extLst>
          </p:cNvPr>
          <p:cNvSpPr txBox="1"/>
          <p:nvPr/>
        </p:nvSpPr>
        <p:spPr>
          <a:xfrm>
            <a:off x="598654" y="573394"/>
            <a:ext cx="7921432"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But perhaps the most noticeable difference between today’s Strip and the one from which Venturi, Brown, and Izenour learned is in its relationship with cars. In the early 70s, they described casinos surrounded not by literal lakes, full of fountains and gondolas and what have you, but by lakes of parking. </a:t>
            </a:r>
            <a:r>
              <a:rPr lang="en-US" sz="1400" dirty="0">
                <a:solidFill>
                  <a:srgbClr val="FF0000"/>
                </a:solidFill>
                <a:latin typeface="Calibri"/>
                <a:cs typeface="Times New Roman"/>
              </a:rPr>
              <a:t>"In the old Las Vegas, nobody walked anywhere," </a:t>
            </a:r>
            <a:r>
              <a:rPr lang="en-US" sz="1400" dirty="0">
                <a:latin typeface="Calibri"/>
                <a:cs typeface="Times New Roman"/>
              </a:rPr>
              <a:t>writes Rothman, whereas by the 21st century, the Strip had become a promenade: </a:t>
            </a:r>
            <a:r>
              <a:rPr lang="en-US" sz="1400" dirty="0">
                <a:solidFill>
                  <a:srgbClr val="FF0000"/>
                </a:solidFill>
                <a:latin typeface="Calibri"/>
                <a:cs typeface="Times New Roman"/>
              </a:rPr>
              <a:t>"one created not by planners but by the feet of thousands. Every day, tens of thousands stroll the Strip and drink in the spectacle." </a:t>
            </a:r>
            <a:endParaRPr lang="en-US" sz="1200" dirty="0">
              <a:solidFill>
                <a:srgbClr val="FF0000"/>
              </a:solidFill>
              <a:latin typeface="Calibri"/>
              <a:cs typeface="Times New Roman"/>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DE237688-85EA-4F0E-92E7-1DEE6E99E98D}"/>
              </a:ext>
            </a:extLst>
          </p:cNvPr>
          <p:cNvSpPr txBox="1"/>
          <p:nvPr/>
        </p:nvSpPr>
        <p:spPr>
          <a:xfrm>
            <a:off x="308168" y="156609"/>
            <a:ext cx="8515034" cy="6555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latin typeface="Calibri"/>
                <a:cs typeface="Arial"/>
              </a:rPr>
              <a:t>Learning from Las Vegas Bibliography</a:t>
            </a:r>
            <a:r>
              <a:rPr lang="en-US" sz="1400" dirty="0">
                <a:latin typeface="Calibri"/>
              </a:rPr>
              <a:t/>
            </a:r>
            <a:br>
              <a:rPr lang="en-US" sz="1400" dirty="0">
                <a:latin typeface="Calibri"/>
              </a:rPr>
            </a:br>
            <a:endParaRPr lang="en-US" sz="1400" dirty="0">
              <a:latin typeface="Calibri"/>
            </a:endParaRPr>
          </a:p>
          <a:p>
            <a:r>
              <a:rPr lang="en-US" sz="1400" dirty="0">
                <a:latin typeface="Calibri"/>
                <a:cs typeface="Arial"/>
              </a:rPr>
              <a:t>Al, Stefan Johannes. </a:t>
            </a:r>
            <a:r>
              <a:rPr lang="en-US" sz="1400" i="1" dirty="0">
                <a:latin typeface="Calibri"/>
                <a:cs typeface="Arial"/>
              </a:rPr>
              <a:t>The Strip: Las Vegas and the Symbolic Destruction of Spectacle</a:t>
            </a:r>
            <a:r>
              <a:rPr lang="en-US" sz="1400" dirty="0">
                <a:latin typeface="Calibri"/>
                <a:cs typeface="Arial"/>
              </a:rPr>
              <a:t>. PhD dissertation. University of California, Berkeley, 2010. </a:t>
            </a:r>
            <a:endParaRPr lang="en-US" sz="1400" dirty="0">
              <a:latin typeface="Calibri"/>
            </a:endParaRPr>
          </a:p>
          <a:p>
            <a:endParaRPr lang="en-US" sz="1400" dirty="0">
              <a:latin typeface="Calibri"/>
              <a:cs typeface="Arial"/>
            </a:endParaRPr>
          </a:p>
          <a:p>
            <a:r>
              <a:rPr lang="en-US" sz="1400" dirty="0">
                <a:latin typeface="Calibri"/>
                <a:cs typeface="Arial"/>
              </a:rPr>
              <a:t>Al, Stefan. “Welcome to Theoretical Las Vegas.”</a:t>
            </a:r>
            <a:r>
              <a:rPr lang="en-US" sz="1400" i="1" dirty="0">
                <a:latin typeface="Calibri"/>
                <a:cs typeface="Arial"/>
              </a:rPr>
              <a:t> Berkeley Planning Journal </a:t>
            </a:r>
            <a:r>
              <a:rPr lang="en-US" sz="1400" dirty="0">
                <a:latin typeface="Calibri"/>
                <a:cs typeface="Arial"/>
              </a:rPr>
              <a:t>22 no. 1 (2009): 141-145.</a:t>
            </a:r>
            <a:r>
              <a:rPr lang="en-US" sz="1400" dirty="0">
                <a:latin typeface="Calibri"/>
              </a:rPr>
              <a:t/>
            </a:r>
            <a:br>
              <a:rPr lang="en-US" sz="1400" dirty="0">
                <a:latin typeface="Calibri"/>
              </a:rPr>
            </a:br>
            <a:endParaRPr lang="en-US" sz="1400" dirty="0">
              <a:latin typeface="Calibri"/>
            </a:endParaRPr>
          </a:p>
          <a:p>
            <a:r>
              <a:rPr lang="en-US" sz="1400" dirty="0">
                <a:latin typeface="Calibri"/>
                <a:cs typeface="Arial"/>
              </a:rPr>
              <a:t>Atwood, Charles, and David M. Schwarz.</a:t>
            </a:r>
            <a:r>
              <a:rPr lang="en-US" sz="1400" i="1" dirty="0">
                <a:latin typeface="Calibri"/>
                <a:cs typeface="Arial"/>
              </a:rPr>
              <a:t> Learning in Las Vegas.</a:t>
            </a:r>
            <a:r>
              <a:rPr lang="en-US" sz="1400" dirty="0">
                <a:latin typeface="Calibri"/>
                <a:cs typeface="Arial"/>
              </a:rPr>
              <a:t> Edited by Nina Rappaport, Brook Denison, and Nicholas Hanna. New Haven: Yale School of Architecture, 2010. </a:t>
            </a:r>
            <a:r>
              <a:rPr lang="en-US" sz="1400" dirty="0">
                <a:latin typeface="Calibri"/>
              </a:rPr>
              <a:t/>
            </a:r>
            <a:br>
              <a:rPr lang="en-US" sz="1400" dirty="0">
                <a:latin typeface="Calibri"/>
              </a:rPr>
            </a:br>
            <a:endParaRPr lang="en-US" sz="1400" dirty="0">
              <a:latin typeface="Calibri"/>
            </a:endParaRPr>
          </a:p>
          <a:p>
            <a:r>
              <a:rPr lang="en-US" sz="1400" dirty="0">
                <a:latin typeface="Calibri"/>
                <a:cs typeface="Arial"/>
              </a:rPr>
              <a:t>Banham, Reyner. </a:t>
            </a:r>
            <a:r>
              <a:rPr lang="en-US" sz="1400" i="1" dirty="0">
                <a:latin typeface="Calibri"/>
                <a:cs typeface="Arial"/>
              </a:rPr>
              <a:t>The Architecture of the Well-tempered Environment. </a:t>
            </a:r>
            <a:r>
              <a:rPr lang="en-US" sz="1400" dirty="0">
                <a:latin typeface="Calibri"/>
                <a:cs typeface="Arial"/>
              </a:rPr>
              <a:t> London Architectural Press, 1969.</a:t>
            </a:r>
            <a:r>
              <a:rPr lang="en-US" sz="1400" dirty="0">
                <a:latin typeface="Calibri"/>
              </a:rPr>
              <a:t/>
            </a:r>
            <a:br>
              <a:rPr lang="en-US" sz="1400" dirty="0">
                <a:latin typeface="Calibri"/>
              </a:rPr>
            </a:br>
            <a:endParaRPr lang="en-US" sz="1400" dirty="0">
              <a:latin typeface="Calibri"/>
            </a:endParaRPr>
          </a:p>
          <a:p>
            <a:r>
              <a:rPr lang="en-US" sz="1400" dirty="0">
                <a:latin typeface="Calibri"/>
                <a:cs typeface="Arial"/>
              </a:rPr>
              <a:t>Banham, Reyner. </a:t>
            </a:r>
            <a:r>
              <a:rPr lang="en-US" sz="1400" i="1" dirty="0">
                <a:latin typeface="Calibri"/>
                <a:cs typeface="Arial"/>
              </a:rPr>
              <a:t>Theory and Design in the First Machine Age</a:t>
            </a:r>
            <a:r>
              <a:rPr lang="en-US" sz="1400" dirty="0">
                <a:latin typeface="Calibri"/>
                <a:cs typeface="Arial"/>
              </a:rPr>
              <a:t>. MIT Press, 1960.</a:t>
            </a:r>
            <a:r>
              <a:rPr lang="en-US" sz="1400" dirty="0">
                <a:latin typeface="Calibri"/>
              </a:rPr>
              <a:t/>
            </a:r>
            <a:br>
              <a:rPr lang="en-US" sz="1400" dirty="0">
                <a:latin typeface="Calibri"/>
              </a:rPr>
            </a:br>
            <a:endParaRPr lang="en-US" sz="1400" dirty="0">
              <a:latin typeface="Calibri"/>
            </a:endParaRPr>
          </a:p>
          <a:p>
            <a:r>
              <a:rPr lang="en-US" sz="1400" dirty="0">
                <a:latin typeface="Calibri"/>
                <a:cs typeface="Arial"/>
              </a:rPr>
              <a:t>Bookstein, Ezra. </a:t>
            </a:r>
            <a:r>
              <a:rPr lang="en-US" sz="1400" i="1" dirty="0">
                <a:latin typeface="Calibri"/>
                <a:cs typeface="Arial"/>
              </a:rPr>
              <a:t>The Smith Tapes: Lost Interviews with Rock Starts &amp; Icons 1969-1972</a:t>
            </a:r>
            <a:r>
              <a:rPr lang="en-US" sz="1400" dirty="0">
                <a:latin typeface="Calibri"/>
                <a:cs typeface="Arial"/>
              </a:rPr>
              <a:t>. Chronicle Books, 2015.</a:t>
            </a:r>
            <a:endParaRPr lang="en-US" sz="1400" dirty="0">
              <a:latin typeface="Calibri"/>
            </a:endParaRPr>
          </a:p>
          <a:p>
            <a:endParaRPr lang="en-US" sz="1400" dirty="0">
              <a:latin typeface="Calibri"/>
            </a:endParaRPr>
          </a:p>
          <a:p>
            <a:r>
              <a:rPr lang="en-US" sz="1400" dirty="0">
                <a:latin typeface="Calibri"/>
                <a:cs typeface="Arial"/>
              </a:rPr>
              <a:t>Brown, Denise Scott. “On Pop Art, Permissiveness, and Planning,” </a:t>
            </a:r>
            <a:r>
              <a:rPr lang="en-US" sz="1400" i="1" dirty="0">
                <a:latin typeface="Calibri"/>
                <a:cs typeface="Arial"/>
              </a:rPr>
              <a:t>AIP Journal, </a:t>
            </a:r>
            <a:r>
              <a:rPr lang="en-US" sz="1400" dirty="0">
                <a:latin typeface="Calibri"/>
                <a:cs typeface="Arial"/>
              </a:rPr>
              <a:t>35 (May 1969), 184-6.</a:t>
            </a:r>
            <a:r>
              <a:rPr lang="en-US" sz="1400" dirty="0">
                <a:latin typeface="Calibri"/>
              </a:rPr>
              <a:t/>
            </a:r>
            <a:br>
              <a:rPr lang="en-US" sz="1400" dirty="0">
                <a:latin typeface="Calibri"/>
              </a:rPr>
            </a:br>
            <a:endParaRPr lang="en-US" sz="1400" dirty="0">
              <a:latin typeface="Calibri"/>
            </a:endParaRPr>
          </a:p>
          <a:p>
            <a:r>
              <a:rPr lang="en-US" sz="1400" dirty="0">
                <a:latin typeface="Calibri"/>
                <a:cs typeface="Arial"/>
              </a:rPr>
              <a:t>Burris, Jennifer. "The "Urban Photogénie" of 'Architainment'." </a:t>
            </a:r>
            <a:r>
              <a:rPr lang="en-US" sz="1400" i="1" dirty="0">
                <a:latin typeface="Calibri"/>
                <a:cs typeface="Arial"/>
              </a:rPr>
              <a:t>Journal of Aesthetics and Art Criticism</a:t>
            </a:r>
            <a:r>
              <a:rPr lang="en-US" sz="1400" dirty="0">
                <a:latin typeface="Calibri"/>
                <a:cs typeface="Arial"/>
              </a:rPr>
              <a:t> 69, no. 1 (2011): 93-103.</a:t>
            </a:r>
            <a:endParaRPr lang="en-US" sz="1400" dirty="0">
              <a:latin typeface="Calibri"/>
            </a:endParaRPr>
          </a:p>
          <a:p>
            <a:endParaRPr lang="en-US" sz="1400" dirty="0">
              <a:latin typeface="Calibri"/>
              <a:cs typeface="Arial"/>
            </a:endParaRPr>
          </a:p>
          <a:p>
            <a:r>
              <a:rPr lang="en-US" sz="1400" dirty="0">
                <a:latin typeface="Calibri"/>
                <a:cs typeface="Arial"/>
              </a:rPr>
              <a:t> Denise Scott Brown, and Robert Venturi. "Interview with Denise Scott Brown and Robert Venturi: Is and Ought</a:t>
            </a:r>
            <a:r>
              <a:rPr lang="en-US" sz="1400" i="1" dirty="0">
                <a:latin typeface="Calibri"/>
                <a:cs typeface="Arial"/>
              </a:rPr>
              <a:t>."  Perspecta</a:t>
            </a:r>
            <a:r>
              <a:rPr lang="en-US" sz="1400" dirty="0">
                <a:latin typeface="Calibri"/>
                <a:cs typeface="Arial"/>
              </a:rPr>
              <a:t>, 41, Grand Tour (2008): 36-41.</a:t>
            </a:r>
            <a:r>
              <a:rPr lang="en-US" sz="1400" dirty="0">
                <a:latin typeface="Calibri"/>
              </a:rPr>
              <a:t/>
            </a:r>
            <a:br>
              <a:rPr lang="en-US" sz="1400" dirty="0">
                <a:latin typeface="Calibri"/>
              </a:rPr>
            </a:br>
            <a:endParaRPr lang="en-US" sz="1400" dirty="0">
              <a:latin typeface="Calibri"/>
            </a:endParaRPr>
          </a:p>
          <a:p>
            <a:r>
              <a:rPr lang="en-US" sz="1400" dirty="0">
                <a:latin typeface="Calibri"/>
                <a:cs typeface="Arial"/>
              </a:rPr>
              <a:t>Eisenschmidt, Alexander. "The City's Architectural Project: From Formless City to Forms of Architecture." </a:t>
            </a:r>
            <a:r>
              <a:rPr lang="en-US" sz="1400" i="1" dirty="0">
                <a:latin typeface="Calibri"/>
                <a:cs typeface="Arial"/>
              </a:rPr>
              <a:t>Architectural Design</a:t>
            </a:r>
            <a:r>
              <a:rPr lang="en-US" sz="1400" dirty="0">
                <a:latin typeface="Calibri"/>
                <a:cs typeface="Arial"/>
              </a:rPr>
              <a:t> 82, no. 5 (September 2012): 18-25.</a:t>
            </a:r>
          </a:p>
          <a:p>
            <a:endParaRPr lang="en-US" sz="1400" dirty="0">
              <a:latin typeface="Calibri"/>
            </a:endParaRPr>
          </a:p>
          <a:p>
            <a:r>
              <a:rPr lang="en-US" sz="1400" dirty="0">
                <a:latin typeface="Calibri"/>
                <a:cs typeface="Arial"/>
              </a:rPr>
              <a:t>Golec, Michael. " 'Doing It Deadpan': Venturi, Scott Brown and Izenour's Learning from Las Vegas." </a:t>
            </a:r>
            <a:r>
              <a:rPr lang="en-US" sz="1400" i="1" dirty="0">
                <a:latin typeface="Calibri"/>
                <a:cs typeface="Arial"/>
              </a:rPr>
              <a:t>Visible Language</a:t>
            </a:r>
            <a:r>
              <a:rPr lang="en-US" sz="1400" dirty="0">
                <a:latin typeface="Calibri"/>
                <a:cs typeface="Arial"/>
              </a:rPr>
              <a:t> 37, no. 3 (2003): 266-287.</a:t>
            </a:r>
            <a:endParaRPr lang="en-US" sz="1400" dirty="0">
              <a:latin typeface="Calibri"/>
            </a:endParaRPr>
          </a:p>
        </p:txBody>
      </p:sp>
    </p:spTree>
    <p:extLst>
      <p:ext uri="{BB962C8B-B14F-4D97-AF65-F5344CB8AC3E}">
        <p14:creationId xmlns="" xmlns:p14="http://schemas.microsoft.com/office/powerpoint/2010/main" val="28805172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DE237688-85EA-4F0E-92E7-1DEE6E99E98D}"/>
              </a:ext>
            </a:extLst>
          </p:cNvPr>
          <p:cNvSpPr txBox="1"/>
          <p:nvPr/>
        </p:nvSpPr>
        <p:spPr>
          <a:xfrm>
            <a:off x="117305" y="219441"/>
            <a:ext cx="8894630" cy="63401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Arial"/>
              </a:rPr>
              <a:t>Golec, Michael, and Aron Vinegar. "Instruction and Provocation, or Relearning from Las Vegas." </a:t>
            </a:r>
            <a:r>
              <a:rPr lang="en-US" sz="1400" i="1" dirty="0">
                <a:latin typeface="Calibri"/>
                <a:cs typeface="Arial"/>
              </a:rPr>
              <a:t>Visible Language</a:t>
            </a:r>
            <a:r>
              <a:rPr lang="en-US" sz="1400" dirty="0">
                <a:latin typeface="Calibri"/>
                <a:cs typeface="Arial"/>
              </a:rPr>
              <a:t> 37, no. 3 (2003): 244-247.</a:t>
            </a:r>
            <a:r>
              <a:rPr lang="en-US" sz="1400" dirty="0">
                <a:latin typeface="Calibri"/>
              </a:rPr>
              <a:t/>
            </a:r>
            <a:br>
              <a:rPr lang="en-US" sz="1400" dirty="0">
                <a:latin typeface="Calibri"/>
              </a:rPr>
            </a:br>
            <a:endParaRPr lang="en-US" sz="1400" dirty="0">
              <a:latin typeface="Calibri"/>
            </a:endParaRPr>
          </a:p>
          <a:p>
            <a:r>
              <a:rPr lang="en-US" sz="1400" dirty="0">
                <a:latin typeface="Calibri"/>
                <a:cs typeface="Arial"/>
              </a:rPr>
              <a:t>Harcourt, Glenn. "Las Vegas Studio: Images from the Archives of Robert Venturi and Denise Scott Brown: Museum of Contemporary Art at the Pacific Design Center, Los Angeles, CA." </a:t>
            </a:r>
            <a:r>
              <a:rPr lang="en-US" sz="1400" i="1" dirty="0">
                <a:latin typeface="Calibri"/>
                <a:cs typeface="Arial"/>
              </a:rPr>
              <a:t>X-Tra: Contemporary Art Quarterly</a:t>
            </a:r>
            <a:r>
              <a:rPr lang="en-US" sz="1400" dirty="0">
                <a:latin typeface="Calibri"/>
                <a:cs typeface="Arial"/>
              </a:rPr>
              <a:t> 13, no. 2 (Winter 2010): 30-39. http://x-traonline.org/article/las-vegas-studio-images-from-the-archives-of-robert-venturi-and-denise-scott-brown/</a:t>
            </a:r>
            <a:r>
              <a:rPr lang="en-US" sz="1400" dirty="0">
                <a:latin typeface="Calibri"/>
              </a:rPr>
              <a:t/>
            </a:r>
            <a:br>
              <a:rPr lang="en-US" sz="1400" dirty="0">
                <a:latin typeface="Calibri"/>
              </a:rPr>
            </a:br>
            <a:endParaRPr lang="en-US" sz="1400" dirty="0">
              <a:latin typeface="Calibri"/>
              <a:cs typeface="Arial"/>
            </a:endParaRPr>
          </a:p>
          <a:p>
            <a:r>
              <a:rPr lang="en-US" sz="1400" dirty="0">
                <a:latin typeface="Calibri"/>
                <a:cs typeface="Arial"/>
              </a:rPr>
              <a:t>Harteveld, Maurice and Denise Scott Brown, “On Public Interior Space,” </a:t>
            </a:r>
            <a:r>
              <a:rPr lang="en-US" sz="1400" i="1" dirty="0">
                <a:latin typeface="Calibri"/>
                <a:cs typeface="Arial"/>
              </a:rPr>
              <a:t>AA Files </a:t>
            </a:r>
            <a:r>
              <a:rPr lang="en-US" sz="1400" dirty="0">
                <a:latin typeface="Calibri"/>
                <a:cs typeface="Arial"/>
              </a:rPr>
              <a:t>56 (London: Architectural Association Publications,  2007), 64-73.</a:t>
            </a:r>
          </a:p>
          <a:p>
            <a:endParaRPr lang="en-US" sz="1400" dirty="0">
              <a:latin typeface="Calibri"/>
            </a:endParaRPr>
          </a:p>
          <a:p>
            <a:r>
              <a:rPr lang="en-US" sz="1400" dirty="0">
                <a:latin typeface="Calibri"/>
                <a:cs typeface="Arial"/>
              </a:rPr>
              <a:t>Kong, Mario Andre Sampaio. </a:t>
            </a:r>
            <a:r>
              <a:rPr lang="en-US" sz="1400" i="1" dirty="0">
                <a:latin typeface="Calibri"/>
                <a:cs typeface="Arial"/>
              </a:rPr>
              <a:t>Re: Learning from Las Vegas: Between Digital and Urban Space</a:t>
            </a:r>
            <a:r>
              <a:rPr lang="en-US" sz="1400" dirty="0">
                <a:latin typeface="Calibri"/>
                <a:cs typeface="Arial"/>
              </a:rPr>
              <a:t>. MA dissertation. \ Royal College of Art,  2013. Leach, Andrew. "Leaving Las Vegas, Again." </a:t>
            </a:r>
            <a:r>
              <a:rPr lang="en-US" sz="1400" i="1" dirty="0">
                <a:latin typeface="Calibri"/>
                <a:cs typeface="Arial"/>
              </a:rPr>
              <a:t>Grey Room</a:t>
            </a:r>
            <a:r>
              <a:rPr lang="en-US" sz="1400" dirty="0">
                <a:latin typeface="Calibri"/>
                <a:cs typeface="Arial"/>
              </a:rPr>
              <a:t> no. 61 (Fall 2015): 6-33.</a:t>
            </a:r>
            <a:r>
              <a:rPr lang="en-US" sz="1400" dirty="0">
                <a:latin typeface="Calibri"/>
              </a:rPr>
              <a:t/>
            </a:r>
            <a:br>
              <a:rPr lang="en-US" sz="1400" dirty="0">
                <a:latin typeface="Calibri"/>
              </a:rPr>
            </a:br>
            <a:endParaRPr lang="en-US" sz="1400" dirty="0">
              <a:latin typeface="Calibri"/>
            </a:endParaRPr>
          </a:p>
          <a:p>
            <a:r>
              <a:rPr lang="en-US" sz="1400" dirty="0">
                <a:latin typeface="Calibri"/>
                <a:cs typeface="Arial"/>
              </a:rPr>
              <a:t>Martin, Reinhold. "Architecture's Image Problem: Have We Ever Been Postmodern?" </a:t>
            </a:r>
            <a:r>
              <a:rPr lang="en-US" sz="1400" i="1" dirty="0">
                <a:latin typeface="Calibri"/>
                <a:cs typeface="Arial"/>
              </a:rPr>
              <a:t>Grey Room</a:t>
            </a:r>
            <a:r>
              <a:rPr lang="en-US" sz="1400" dirty="0">
                <a:latin typeface="Calibri"/>
                <a:cs typeface="Arial"/>
              </a:rPr>
              <a:t> no. 22 (Winter 2006): 6-29.</a:t>
            </a:r>
            <a:r>
              <a:rPr lang="en-US" sz="1400" dirty="0">
                <a:latin typeface="Calibri"/>
              </a:rPr>
              <a:t/>
            </a:r>
            <a:br>
              <a:rPr lang="en-US" sz="1400" dirty="0">
                <a:latin typeface="Calibri"/>
              </a:rPr>
            </a:br>
            <a:endParaRPr lang="en-US" sz="1400" dirty="0">
              <a:latin typeface="Calibri"/>
            </a:endParaRPr>
          </a:p>
          <a:p>
            <a:r>
              <a:rPr lang="en-US" sz="1400" dirty="0">
                <a:latin typeface="Calibri"/>
                <a:cs typeface="Arial"/>
              </a:rPr>
              <a:t>M'Closkey, Karen. "Signs of Life: Las Vegas." </a:t>
            </a:r>
            <a:r>
              <a:rPr lang="en-US" sz="1400" i="1" dirty="0">
                <a:latin typeface="Calibri"/>
                <a:cs typeface="Arial"/>
              </a:rPr>
              <a:t>Journal of Architectural Education</a:t>
            </a:r>
            <a:r>
              <a:rPr lang="en-US" sz="1400" dirty="0">
                <a:latin typeface="Calibri"/>
                <a:cs typeface="Arial"/>
              </a:rPr>
              <a:t> 64, no. 1 (September 2010): 21-33.</a:t>
            </a:r>
            <a:r>
              <a:rPr lang="en-US" sz="1400" dirty="0">
                <a:latin typeface="Calibri"/>
              </a:rPr>
              <a:t/>
            </a:r>
            <a:br>
              <a:rPr lang="en-US" sz="1400" dirty="0">
                <a:latin typeface="Calibri"/>
              </a:rPr>
            </a:br>
            <a:endParaRPr lang="en-US" sz="1400" dirty="0">
              <a:latin typeface="Calibri"/>
            </a:endParaRPr>
          </a:p>
          <a:p>
            <a:r>
              <a:rPr lang="en-US" sz="1400" dirty="0">
                <a:latin typeface="Calibri"/>
                <a:cs typeface="Arial"/>
              </a:rPr>
              <a:t>Mille, Raoul. </a:t>
            </a:r>
            <a:r>
              <a:rPr lang="en-US" sz="1400" i="1" dirty="0">
                <a:latin typeface="Calibri"/>
                <a:cs typeface="Arial"/>
              </a:rPr>
              <a:t>Sarah Bernhardt et Monaco</a:t>
            </a:r>
            <a:r>
              <a:rPr lang="en-US" sz="1400" dirty="0">
                <a:latin typeface="Calibri"/>
                <a:cs typeface="Arial"/>
              </a:rPr>
              <a:t>. Du Rocher, 2006.</a:t>
            </a:r>
            <a:r>
              <a:rPr lang="en-US" sz="1400" dirty="0">
                <a:latin typeface="Calibri"/>
              </a:rPr>
              <a:t/>
            </a:r>
            <a:br>
              <a:rPr lang="en-US" sz="1400" dirty="0">
                <a:latin typeface="Calibri"/>
              </a:rPr>
            </a:br>
            <a:endParaRPr lang="en-US" sz="1400" dirty="0">
              <a:latin typeface="Calibri"/>
            </a:endParaRPr>
          </a:p>
          <a:p>
            <a:r>
              <a:rPr lang="en-US" sz="1400" dirty="0">
                <a:latin typeface="Calibri"/>
                <a:cs typeface="Arial"/>
              </a:rPr>
              <a:t>Rothman, Hal. </a:t>
            </a:r>
            <a:r>
              <a:rPr lang="en-US" sz="1400" i="1" dirty="0">
                <a:latin typeface="Calibri"/>
                <a:cs typeface="Arial"/>
              </a:rPr>
              <a:t>Neon Metropolis: How Las Vegas Started the Twenty-First Century</a:t>
            </a:r>
            <a:r>
              <a:rPr lang="en-US" sz="1400" dirty="0">
                <a:latin typeface="Calibri"/>
                <a:cs typeface="Arial"/>
              </a:rPr>
              <a:t>. Routledge, 2015. </a:t>
            </a:r>
            <a:r>
              <a:rPr lang="en-US" sz="1400" dirty="0">
                <a:latin typeface="Calibri"/>
              </a:rPr>
              <a:t/>
            </a:r>
            <a:br>
              <a:rPr lang="en-US" sz="1400" dirty="0">
                <a:latin typeface="Calibri"/>
              </a:rPr>
            </a:br>
            <a:endParaRPr lang="en-US" sz="1400" dirty="0">
              <a:latin typeface="Calibri"/>
            </a:endParaRPr>
          </a:p>
          <a:p>
            <a:r>
              <a:rPr lang="en-US" sz="1400" dirty="0">
                <a:latin typeface="Calibri"/>
                <a:cs typeface="Arial"/>
              </a:rPr>
              <a:t>Ruscha, Edward. </a:t>
            </a:r>
            <a:r>
              <a:rPr lang="en-US" sz="1400" i="1" dirty="0">
                <a:latin typeface="Calibri"/>
                <a:cs typeface="Arial"/>
              </a:rPr>
              <a:t>Thirty-Four Parking Lots</a:t>
            </a:r>
            <a:r>
              <a:rPr lang="en-US" sz="1400" dirty="0">
                <a:latin typeface="Calibri"/>
                <a:cs typeface="Arial"/>
              </a:rPr>
              <a:t>.</a:t>
            </a:r>
            <a:r>
              <a:rPr lang="en-US" sz="1400" i="1" dirty="0">
                <a:latin typeface="Calibri"/>
                <a:cs typeface="Arial"/>
              </a:rPr>
              <a:t> </a:t>
            </a:r>
            <a:r>
              <a:rPr lang="en-US" sz="1400" dirty="0">
                <a:latin typeface="Calibri"/>
                <a:cs typeface="Arial"/>
              </a:rPr>
              <a:t>Los Angeles: Edward Ruscha, 1967.</a:t>
            </a:r>
            <a:endParaRPr lang="en-US" sz="1400" dirty="0">
              <a:latin typeface="Calibri"/>
            </a:endParaRPr>
          </a:p>
          <a:p>
            <a:endParaRPr lang="en-US" sz="1400" dirty="0">
              <a:latin typeface="Calibri"/>
              <a:cs typeface="Arial"/>
            </a:endParaRPr>
          </a:p>
          <a:p>
            <a:r>
              <a:rPr lang="en-US" sz="1400" dirty="0">
                <a:latin typeface="Calibri"/>
                <a:cs typeface="Arial"/>
              </a:rPr>
              <a:t>Sheerbart, Paul. </a:t>
            </a:r>
            <a:r>
              <a:rPr lang="en-US" sz="1400" i="1" dirty="0">
                <a:latin typeface="Calibri"/>
                <a:cs typeface="Arial"/>
              </a:rPr>
              <a:t>Glass Architecture</a:t>
            </a:r>
            <a:r>
              <a:rPr lang="en-US" sz="1400" dirty="0">
                <a:latin typeface="Calibri"/>
                <a:cs typeface="Arial"/>
              </a:rPr>
              <a:t>. New York: Praeger, 1972, original publication, 1914.</a:t>
            </a:r>
            <a:endParaRPr lang="en-US" sz="1400" dirty="0">
              <a:latin typeface="Calibri"/>
            </a:endParaRPr>
          </a:p>
          <a:p>
            <a:endParaRPr lang="en-US" sz="1400" dirty="0">
              <a:latin typeface="Calibri"/>
            </a:endParaRPr>
          </a:p>
          <a:p>
            <a:r>
              <a:rPr lang="en-US" sz="1400" dirty="0">
                <a:latin typeface="Calibri"/>
                <a:cs typeface="Arial"/>
              </a:rPr>
              <a:t>Scheerbart, Paul. </a:t>
            </a:r>
            <a:r>
              <a:rPr lang="en-US" sz="1400" i="1" dirty="0">
                <a:latin typeface="Calibri"/>
                <a:cs typeface="Arial"/>
              </a:rPr>
              <a:t>Glass! Love!! Perpetual Motion!!! A Paul Scheerbart Reader</a:t>
            </a:r>
            <a:r>
              <a:rPr lang="en-US" sz="1400" dirty="0">
                <a:latin typeface="Calibri"/>
                <a:cs typeface="Arial"/>
              </a:rPr>
              <a:t>. Edited by Josiah McElheny and Christine Burgin. New York City: Christine Burgin Gallery; Chicago: University of Chicago Press, 2014.</a:t>
            </a:r>
          </a:p>
        </p:txBody>
      </p:sp>
    </p:spTree>
    <p:extLst>
      <p:ext uri="{BB962C8B-B14F-4D97-AF65-F5344CB8AC3E}">
        <p14:creationId xmlns="" xmlns:p14="http://schemas.microsoft.com/office/powerpoint/2010/main" val="125956039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DE237688-85EA-4F0E-92E7-1DEE6E99E98D}"/>
              </a:ext>
            </a:extLst>
          </p:cNvPr>
          <p:cNvSpPr txBox="1"/>
          <p:nvPr/>
        </p:nvSpPr>
        <p:spPr>
          <a:xfrm>
            <a:off x="321231" y="140081"/>
            <a:ext cx="8515034" cy="6555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Arial"/>
              </a:rPr>
              <a:t>Smith, Katherine Anne. </a:t>
            </a:r>
            <a:r>
              <a:rPr lang="en-US" sz="1400" i="1" dirty="0">
                <a:latin typeface="Calibri"/>
                <a:cs typeface="Arial"/>
              </a:rPr>
              <a:t>Sign Language: Pop Art, Vernacular Architecture, and the American Landscape</a:t>
            </a:r>
            <a:r>
              <a:rPr lang="en-US" sz="1400" dirty="0">
                <a:latin typeface="Calibri"/>
                <a:cs typeface="Arial"/>
              </a:rPr>
              <a:t>. PhD dissertation.  New York University, 2003.</a:t>
            </a:r>
          </a:p>
          <a:p>
            <a:endParaRPr lang="en-US" sz="1400" dirty="0">
              <a:latin typeface="Calibri"/>
              <a:cs typeface="Arial"/>
            </a:endParaRPr>
          </a:p>
          <a:p>
            <a:r>
              <a:rPr lang="en-US" sz="1400" dirty="0">
                <a:latin typeface="Calibri"/>
                <a:cs typeface="Arial"/>
              </a:rPr>
              <a:t>Smith, Katherine. </a:t>
            </a:r>
            <a:r>
              <a:rPr lang="en-US" sz="1400" i="1" dirty="0">
                <a:latin typeface="Calibri"/>
                <a:cs typeface="Arial"/>
              </a:rPr>
              <a:t>The Accidental Possibilities of the City: Claes Oldenburg's Urbanism in Postwar America</a:t>
            </a:r>
            <a:r>
              <a:rPr lang="en-US" sz="1400" dirty="0">
                <a:latin typeface="Calibri"/>
                <a:cs typeface="Arial"/>
              </a:rPr>
              <a:t>. University of California Press, 2021.</a:t>
            </a:r>
            <a:endParaRPr lang="en-US" sz="1400" dirty="0">
              <a:latin typeface="Calibri"/>
            </a:endParaRPr>
          </a:p>
          <a:p>
            <a:endParaRPr lang="en-US" sz="1400" dirty="0">
              <a:latin typeface="Calibri"/>
              <a:cs typeface="Arial"/>
            </a:endParaRPr>
          </a:p>
          <a:p>
            <a:r>
              <a:rPr lang="en-US" sz="1400" dirty="0">
                <a:latin typeface="Calibri"/>
                <a:cs typeface="Arial"/>
              </a:rPr>
              <a:t>Venturi, Robert. </a:t>
            </a:r>
            <a:r>
              <a:rPr lang="en-US" sz="1400" i="1" dirty="0">
                <a:latin typeface="Calibri"/>
                <a:cs typeface="Arial"/>
              </a:rPr>
              <a:t>Complexity and Contradiction in Architecture</a:t>
            </a:r>
            <a:r>
              <a:rPr lang="en-US" sz="1400" dirty="0">
                <a:latin typeface="Calibri"/>
                <a:cs typeface="Arial"/>
              </a:rPr>
              <a:t>. Museum of Modern Art, 1966.</a:t>
            </a:r>
            <a:endParaRPr lang="en-US" sz="1400" dirty="0">
              <a:latin typeface="Calibri"/>
            </a:endParaRPr>
          </a:p>
          <a:p>
            <a:endParaRPr lang="en-US" sz="1400" dirty="0">
              <a:latin typeface="Calibri"/>
              <a:cs typeface="Arial"/>
            </a:endParaRPr>
          </a:p>
          <a:p>
            <a:r>
              <a:rPr lang="en-US" sz="1400" dirty="0">
                <a:latin typeface="Calibri"/>
                <a:cs typeface="Arial"/>
              </a:rPr>
              <a:t>Venturi, Robert, Denise Scott Brown, and Steven Izenour. </a:t>
            </a:r>
            <a:r>
              <a:rPr lang="en-US" sz="1400" i="1" dirty="0">
                <a:latin typeface="Calibri"/>
                <a:cs typeface="Arial"/>
              </a:rPr>
              <a:t>Learning from Las Vegas. </a:t>
            </a:r>
            <a:r>
              <a:rPr lang="en-US" sz="1400" dirty="0">
                <a:latin typeface="Calibri"/>
                <a:cs typeface="Arial"/>
              </a:rPr>
              <a:t>Cambridge: MIT Press, 1977.</a:t>
            </a:r>
            <a:r>
              <a:rPr lang="en-US" sz="1400" dirty="0">
                <a:latin typeface="Calibri"/>
              </a:rPr>
              <a:t/>
            </a:r>
            <a:br>
              <a:rPr lang="en-US" sz="1400" dirty="0">
                <a:latin typeface="Calibri"/>
              </a:rPr>
            </a:br>
            <a:endParaRPr lang="en-US" sz="1400" dirty="0">
              <a:latin typeface="Calibri"/>
            </a:endParaRPr>
          </a:p>
          <a:p>
            <a:r>
              <a:rPr lang="en-US" sz="1400" dirty="0">
                <a:latin typeface="Calibri"/>
                <a:cs typeface="Arial"/>
              </a:rPr>
              <a:t>Verebes, Tom. "Towards a Distinctive Urbanism: An Interview with Kenneth Frampton." </a:t>
            </a:r>
            <a:r>
              <a:rPr lang="en-US" sz="1400" i="1" dirty="0">
                <a:latin typeface="Calibri"/>
                <a:cs typeface="Arial"/>
              </a:rPr>
              <a:t>Architectural Design</a:t>
            </a:r>
            <a:r>
              <a:rPr lang="en-US" sz="1400" dirty="0">
                <a:latin typeface="Calibri"/>
                <a:cs typeface="Arial"/>
              </a:rPr>
              <a:t> 85, no. 6 (2015): 24-31.</a:t>
            </a:r>
            <a:r>
              <a:rPr lang="en-US" sz="1400" dirty="0">
                <a:latin typeface="Calibri"/>
              </a:rPr>
              <a:t/>
            </a:r>
            <a:br>
              <a:rPr lang="en-US" sz="1400" dirty="0">
                <a:latin typeface="Calibri"/>
              </a:rPr>
            </a:br>
            <a:endParaRPr lang="en-US" sz="1400" dirty="0">
              <a:latin typeface="Calibri"/>
            </a:endParaRPr>
          </a:p>
          <a:p>
            <a:r>
              <a:rPr lang="en-US" sz="1400" dirty="0">
                <a:latin typeface="Calibri"/>
                <a:cs typeface="Arial"/>
              </a:rPr>
              <a:t>Vinegar, Aron. </a:t>
            </a:r>
            <a:r>
              <a:rPr lang="en-US" sz="1400" i="1" dirty="0">
                <a:latin typeface="Calibri"/>
                <a:cs typeface="Arial"/>
              </a:rPr>
              <a:t>I am a Monument: On Learning from Las Vegas</a:t>
            </a:r>
            <a:r>
              <a:rPr lang="en-US" sz="1400" dirty="0">
                <a:latin typeface="Calibri"/>
                <a:cs typeface="Arial"/>
              </a:rPr>
              <a:t>. Cambridge: MIT Press, 2008. </a:t>
            </a:r>
          </a:p>
          <a:p>
            <a:r>
              <a:rPr lang="en-US" sz="1400" dirty="0">
                <a:latin typeface="Calibri"/>
                <a:cs typeface="Arial"/>
              </a:rPr>
              <a:t>  </a:t>
            </a:r>
          </a:p>
          <a:p>
            <a:r>
              <a:rPr lang="en-US" sz="1400" dirty="0">
                <a:latin typeface="Calibri"/>
                <a:cs typeface="Arial"/>
              </a:rPr>
              <a:t>Vinegar, Aron, and Michael J. Golec, eds.</a:t>
            </a:r>
            <a:r>
              <a:rPr lang="en-US" sz="1400" i="1" dirty="0">
                <a:latin typeface="Calibri"/>
                <a:cs typeface="Arial"/>
              </a:rPr>
              <a:t> Relearning from Las Vegas.</a:t>
            </a:r>
            <a:r>
              <a:rPr lang="en-US" sz="1400" dirty="0">
                <a:latin typeface="Calibri"/>
                <a:cs typeface="Arial"/>
              </a:rPr>
              <a:t>. Minneapolis: University of Minnesota Press, 2009.  </a:t>
            </a:r>
          </a:p>
          <a:p>
            <a:endParaRPr lang="en-US" sz="1400" dirty="0">
              <a:latin typeface="Calibri"/>
            </a:endParaRPr>
          </a:p>
          <a:p>
            <a:r>
              <a:rPr lang="en-US" sz="1400" dirty="0">
                <a:latin typeface="Calibri"/>
                <a:cs typeface="Arial"/>
              </a:rPr>
              <a:t>Vinegar, Aron. "Skepticism and the Ordinary: From  Norton to Las Vegas." </a:t>
            </a:r>
            <a:r>
              <a:rPr lang="en-US" sz="1400" i="1" dirty="0">
                <a:latin typeface="Calibri"/>
                <a:cs typeface="Arial"/>
              </a:rPr>
              <a:t>Visible Language</a:t>
            </a:r>
            <a:r>
              <a:rPr lang="en-US" sz="1400" dirty="0">
                <a:latin typeface="Calibri"/>
                <a:cs typeface="Arial"/>
              </a:rPr>
              <a:t> 37, no. 3 (2003): 288-311.</a:t>
            </a:r>
            <a:r>
              <a:rPr lang="en-US" sz="1400" dirty="0">
                <a:latin typeface="Calibri"/>
              </a:rPr>
              <a:t/>
            </a:r>
            <a:br>
              <a:rPr lang="en-US" sz="1400" dirty="0">
                <a:latin typeface="Calibri"/>
              </a:rPr>
            </a:br>
            <a:endParaRPr lang="en-US" sz="1400" dirty="0">
              <a:latin typeface="Calibri"/>
            </a:endParaRPr>
          </a:p>
          <a:p>
            <a:r>
              <a:rPr lang="en-US" sz="1400" dirty="0">
                <a:latin typeface="Calibri"/>
                <a:cs typeface="Arial"/>
              </a:rPr>
              <a:t>Whiteley, Nigel.  "Learning from Las Vegas. . . and Los Angeles and Reyner Banham." </a:t>
            </a:r>
            <a:r>
              <a:rPr lang="en-US" sz="1400" i="1" dirty="0">
                <a:latin typeface="Calibri"/>
                <a:cs typeface="Arial"/>
              </a:rPr>
              <a:t>Visible Language</a:t>
            </a:r>
            <a:r>
              <a:rPr lang="en-US" sz="1400" dirty="0">
                <a:latin typeface="Calibri"/>
                <a:cs typeface="Arial"/>
              </a:rPr>
              <a:t> 37, no. 3 (2003): 314-330.</a:t>
            </a:r>
            <a:r>
              <a:rPr lang="en-US" sz="1400" dirty="0">
                <a:latin typeface="Calibri"/>
              </a:rPr>
              <a:t/>
            </a:r>
            <a:br>
              <a:rPr lang="en-US" sz="1400" dirty="0">
                <a:latin typeface="Calibri"/>
              </a:rPr>
            </a:br>
            <a:endParaRPr lang="en-US" sz="1400" dirty="0">
              <a:latin typeface="Calibri"/>
            </a:endParaRPr>
          </a:p>
          <a:p>
            <a:r>
              <a:rPr lang="en-US" sz="1400" dirty="0">
                <a:latin typeface="Calibri"/>
                <a:cs typeface="Arial"/>
              </a:rPr>
              <a:t>Whiteley, Nigel. </a:t>
            </a:r>
            <a:r>
              <a:rPr lang="en-US" sz="1400" i="1" dirty="0">
                <a:latin typeface="Calibri"/>
                <a:cs typeface="Arial"/>
              </a:rPr>
              <a:t>Reyner Banham : Historian of the Immediate Future</a:t>
            </a:r>
            <a:r>
              <a:rPr lang="en-US" sz="1400" dirty="0">
                <a:latin typeface="Calibri"/>
                <a:cs typeface="Arial"/>
              </a:rPr>
              <a:t>. MIT Press, 2002. </a:t>
            </a:r>
          </a:p>
          <a:p>
            <a:endParaRPr lang="en-US" sz="1400" dirty="0">
              <a:latin typeface="Calibri"/>
              <a:cs typeface="Arial"/>
            </a:endParaRPr>
          </a:p>
          <a:p>
            <a:r>
              <a:rPr lang="en-US" sz="1400" dirty="0">
                <a:latin typeface="Calibri"/>
                <a:cs typeface="Arial"/>
              </a:rPr>
              <a:t>Weingarten, Marc. </a:t>
            </a:r>
            <a:r>
              <a:rPr lang="en-US" sz="1400" i="1" dirty="0">
                <a:latin typeface="Calibri"/>
                <a:cs typeface="Arial"/>
              </a:rPr>
              <a:t>Who’s Afraid of Tom Wolfe?: How New Journalism Rewrote the World</a:t>
            </a:r>
            <a:r>
              <a:rPr lang="en-US" sz="1400" dirty="0">
                <a:latin typeface="Calibri"/>
                <a:cs typeface="Arial"/>
              </a:rPr>
              <a:t>. Autum Press, 2005. </a:t>
            </a:r>
          </a:p>
          <a:p>
            <a:endParaRPr lang="en-US" sz="1400" dirty="0">
              <a:latin typeface="Calibri"/>
              <a:cs typeface="Arial"/>
            </a:endParaRPr>
          </a:p>
          <a:p>
            <a:r>
              <a:rPr lang="en-US" sz="1400" dirty="0">
                <a:latin typeface="Calibri"/>
                <a:cs typeface="Arial"/>
              </a:rPr>
              <a:t>Wolfe, Tom. </a:t>
            </a:r>
            <a:r>
              <a:rPr lang="en-US" sz="1400" i="1" dirty="0">
                <a:latin typeface="Calibri"/>
                <a:cs typeface="Arial"/>
              </a:rPr>
              <a:t>The New Journalism</a:t>
            </a:r>
            <a:r>
              <a:rPr lang="en-US" sz="1400" dirty="0">
                <a:latin typeface="Calibri"/>
                <a:cs typeface="Arial"/>
              </a:rPr>
              <a:t>. Edited by Tom Wolfe and E. W. Johnson. Harper &amp; Row, 1973.</a:t>
            </a:r>
            <a:endParaRPr lang="en-US" sz="1400" dirty="0">
              <a:latin typeface="Calibri"/>
            </a:endParaRPr>
          </a:p>
        </p:txBody>
      </p:sp>
    </p:spTree>
    <p:extLst>
      <p:ext uri="{BB962C8B-B14F-4D97-AF65-F5344CB8AC3E}">
        <p14:creationId xmlns="" xmlns:p14="http://schemas.microsoft.com/office/powerpoint/2010/main" val="38597903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p:cNvPicPr>
            <a:picLocks noChangeAspect="1" noChangeArrowheads="1"/>
          </p:cNvPicPr>
          <p:nvPr/>
        </p:nvPicPr>
        <p:blipFill>
          <a:blip r:embed="rId2" cstate="print"/>
          <a:srcRect/>
          <a:stretch>
            <a:fillRect/>
          </a:stretch>
        </p:blipFill>
        <p:spPr bwMode="auto">
          <a:xfrm>
            <a:off x="2385740" y="612428"/>
            <a:ext cx="6757134" cy="5628828"/>
          </a:xfrm>
          <a:prstGeom prst="rect">
            <a:avLst/>
          </a:prstGeom>
          <a:noFill/>
          <a:ln w="9525">
            <a:noFill/>
            <a:miter lim="800000"/>
            <a:headEnd/>
            <a:tailEnd/>
          </a:ln>
        </p:spPr>
      </p:pic>
      <p:sp>
        <p:nvSpPr>
          <p:cNvPr id="2" name="TextBox 1">
            <a:extLst>
              <a:ext uri="{FF2B5EF4-FFF2-40B4-BE49-F238E27FC236}">
                <a16:creationId xmlns="" xmlns:a16="http://schemas.microsoft.com/office/drawing/2014/main" id="{89C5D68E-7A9B-4BA2-8D6A-CBF81C80732E}"/>
              </a:ext>
            </a:extLst>
          </p:cNvPr>
          <p:cNvSpPr txBox="1"/>
          <p:nvPr/>
        </p:nvSpPr>
        <p:spPr>
          <a:xfrm>
            <a:off x="469900" y="1981200"/>
            <a:ext cx="2032000"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Tom Wolfe theoretically "discovered" Las Vegas, delineating most of the architectural and urban theorists’ future topics of inquiry: Las Vegas as a vernacular pop city designed by the </a:t>
            </a:r>
            <a:r>
              <a:rPr lang="en-US" sz="1400" dirty="0">
                <a:solidFill>
                  <a:srgbClr val="FF0000"/>
                </a:solidFill>
                <a:latin typeface="Calibri"/>
                <a:cs typeface="Times New Roman"/>
              </a:rPr>
              <a:t>"prole,"</a:t>
            </a:r>
            <a:r>
              <a:rPr lang="en-US" sz="1400" dirty="0">
                <a:latin typeface="Calibri"/>
                <a:cs typeface="Times New Roman"/>
              </a:rPr>
              <a:t> and as an exciting technologically wired, but exploitative, psychedelic distortion of reality. </a:t>
            </a:r>
            <a:endParaRPr lang="en-US" sz="1200" dirty="0">
              <a:latin typeface="Calibri"/>
              <a:cs typeface="Times New Roman"/>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2" descr="Image result for las vegas 1964"/>
          <p:cNvPicPr>
            <a:picLocks noChangeAspect="1" noChangeArrowheads="1"/>
          </p:cNvPicPr>
          <p:nvPr/>
        </p:nvPicPr>
        <p:blipFill>
          <a:blip r:embed="rId3" cstate="print"/>
          <a:srcRect/>
          <a:stretch>
            <a:fillRect/>
          </a:stretch>
        </p:blipFill>
        <p:spPr bwMode="auto">
          <a:xfrm>
            <a:off x="1331640" y="807492"/>
            <a:ext cx="6496050" cy="3933825"/>
          </a:xfrm>
          <a:prstGeom prst="rect">
            <a:avLst/>
          </a:prstGeom>
          <a:noFill/>
          <a:ln w="9525">
            <a:noFill/>
            <a:miter lim="800000"/>
            <a:headEnd/>
            <a:tailEnd/>
          </a:ln>
        </p:spPr>
      </p:pic>
      <p:sp>
        <p:nvSpPr>
          <p:cNvPr id="2" name="TextBox 1">
            <a:extLst>
              <a:ext uri="{FF2B5EF4-FFF2-40B4-BE49-F238E27FC236}">
                <a16:creationId xmlns="" xmlns:a16="http://schemas.microsoft.com/office/drawing/2014/main" id="{5F71C63E-65C9-4C7C-9B05-1AFE7851BF4E}"/>
              </a:ext>
            </a:extLst>
          </p:cNvPr>
          <p:cNvSpPr txBox="1"/>
          <p:nvPr/>
        </p:nvSpPr>
        <p:spPr>
          <a:xfrm>
            <a:off x="596900" y="5118100"/>
            <a:ext cx="796290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Tom Wolfe, </a:t>
            </a:r>
            <a:r>
              <a:rPr lang="en-US" sz="1400" i="1" dirty="0">
                <a:latin typeface="Calibri"/>
                <a:cs typeface="Arial"/>
              </a:rPr>
              <a:t>Esquire </a:t>
            </a:r>
            <a:r>
              <a:rPr lang="en-US" sz="1400" dirty="0">
                <a:latin typeface="Calibri"/>
                <a:cs typeface="Times New Roman"/>
              </a:rPr>
              <a:t>1964:</a:t>
            </a:r>
            <a:br>
              <a:rPr lang="en-US" sz="1400" dirty="0">
                <a:latin typeface="Calibri"/>
                <a:cs typeface="Times New Roman"/>
              </a:rPr>
            </a:br>
            <a:r>
              <a:rPr lang="en-US" sz="1400" dirty="0">
                <a:solidFill>
                  <a:srgbClr val="FF0000"/>
                </a:solidFill>
                <a:latin typeface="Calibri"/>
                <a:cs typeface="Times New Roman"/>
              </a:rPr>
              <a:t>"The important thing about Las Vegas is not that the builders were gangsters but proles... Because it is prole, it gets ignored, except on the most sensational level. Yet long after Las Vegas' influence as a gambling heaven has gone, Las Vegas' forms and symbols will be influencing American life."</a:t>
            </a:r>
            <a:endParaRPr lang="en-US" sz="1200" dirty="0">
              <a:solidFill>
                <a:srgbClr val="FF0000"/>
              </a:solidFill>
              <a:latin typeface="Calibri"/>
              <a:cs typeface="Times New Roman"/>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CA" dirty="0"/>
          </a:p>
        </p:txBody>
      </p:sp>
      <p:pic>
        <p:nvPicPr>
          <p:cNvPr id="2" name="Picture 2" descr="A picture containing text, outdoor, sign, gambling house&#10;&#10;Description automatically generated">
            <a:extLst>
              <a:ext uri="{FF2B5EF4-FFF2-40B4-BE49-F238E27FC236}">
                <a16:creationId xmlns="" xmlns:a16="http://schemas.microsoft.com/office/drawing/2014/main" id="{5FFDFB4E-F7D5-40BB-9553-AF10F4D4B98B}"/>
              </a:ext>
            </a:extLst>
          </p:cNvPr>
          <p:cNvPicPr>
            <a:picLocks noChangeAspect="1"/>
          </p:cNvPicPr>
          <p:nvPr/>
        </p:nvPicPr>
        <p:blipFill>
          <a:blip r:embed="rId2" cstate="print"/>
          <a:stretch>
            <a:fillRect/>
          </a:stretch>
        </p:blipFill>
        <p:spPr>
          <a:xfrm>
            <a:off x="698500" y="1920374"/>
            <a:ext cx="4279900" cy="3004553"/>
          </a:xfrm>
          <a:prstGeom prst="rect">
            <a:avLst/>
          </a:prstGeom>
        </p:spPr>
      </p:pic>
      <p:sp>
        <p:nvSpPr>
          <p:cNvPr id="3" name="TextBox 2">
            <a:extLst>
              <a:ext uri="{FF2B5EF4-FFF2-40B4-BE49-F238E27FC236}">
                <a16:creationId xmlns="" xmlns:a16="http://schemas.microsoft.com/office/drawing/2014/main" id="{4BE475D7-0C74-4502-80C6-982C1626EA5F}"/>
              </a:ext>
            </a:extLst>
          </p:cNvPr>
          <p:cNvSpPr txBox="1"/>
          <p:nvPr/>
        </p:nvSpPr>
        <p:spPr>
          <a:xfrm>
            <a:off x="5295900" y="2413000"/>
            <a:ext cx="3149600"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Calibri"/>
                <a:cs typeface="Times New Roman"/>
              </a:rPr>
              <a:t>"That fantastic skyline! Las Vegas's neon sculpture, it's fantastic fifteen-story-high display signs (parabolas, boomerangs, rhomboids, trapezoids, and all the rest of it), are already the staple </a:t>
            </a:r>
            <a:r>
              <a:rPr lang="en-US" sz="1400" dirty="0">
                <a:solidFill>
                  <a:srgbClr val="FF0000"/>
                </a:solidFill>
                <a:latin typeface="Calibri"/>
                <a:cs typeface="Arial"/>
              </a:rPr>
              <a:t>design of the American landscape outside the oldest parts of the oldest cities. They are all over every suburb, every subdivision, every highway." </a:t>
            </a:r>
            <a:endParaRPr lang="en-US" dirty="0">
              <a:solidFill>
                <a:srgbClr val="FF0000"/>
              </a:solidFill>
              <a:latin typeface="Calibri"/>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4018" name="Picture 2" descr="Nothing but the truth: the legacy of George Orwell's Nineteen Eighty-Four |  George Orwell | The Guardian"/>
          <p:cNvPicPr>
            <a:picLocks noChangeAspect="1" noChangeArrowheads="1"/>
          </p:cNvPicPr>
          <p:nvPr/>
        </p:nvPicPr>
        <p:blipFill>
          <a:blip r:embed="rId3" cstate="print"/>
          <a:srcRect/>
          <a:stretch>
            <a:fillRect/>
          </a:stretch>
        </p:blipFill>
        <p:spPr bwMode="auto">
          <a:xfrm>
            <a:off x="622300" y="129332"/>
            <a:ext cx="4252540" cy="4277940"/>
          </a:xfrm>
          <a:prstGeom prst="rect">
            <a:avLst/>
          </a:prstGeom>
          <a:noFill/>
        </p:spPr>
      </p:pic>
      <p:sp>
        <p:nvSpPr>
          <p:cNvPr id="85402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CA" dirty="0"/>
          </a:p>
        </p:txBody>
      </p:sp>
      <p:sp>
        <p:nvSpPr>
          <p:cNvPr id="5" name="Rectangle 4"/>
          <p:cNvSpPr/>
          <p:nvPr/>
        </p:nvSpPr>
        <p:spPr>
          <a:xfrm>
            <a:off x="622300" y="4411588"/>
            <a:ext cx="4250060" cy="307777"/>
          </a:xfrm>
          <a:prstGeom prst="rect">
            <a:avLst/>
          </a:prstGeom>
        </p:spPr>
        <p:txBody>
          <a:bodyPr wrap="square" lIns="91440" tIns="45720" rIns="91440" bIns="45720" anchor="t">
            <a:spAutoFit/>
          </a:bodyPr>
          <a:lstStyle/>
          <a:p>
            <a:r>
              <a:rPr lang="en-CA" sz="1400" dirty="0">
                <a:latin typeface="Calibri"/>
                <a:cs typeface="Arial"/>
              </a:rPr>
              <a:t>(First published Secker and Warburg, 1949)</a:t>
            </a:r>
          </a:p>
        </p:txBody>
      </p:sp>
      <p:pic>
        <p:nvPicPr>
          <p:cNvPr id="2" name="Picture 2" descr="Graphical user interface&#10;&#10;Description automatically generated">
            <a:extLst>
              <a:ext uri="{FF2B5EF4-FFF2-40B4-BE49-F238E27FC236}">
                <a16:creationId xmlns="" xmlns:a16="http://schemas.microsoft.com/office/drawing/2014/main" id="{77BC8E26-AC4E-4355-B6F0-3EDF2A0EBA9B}"/>
              </a:ext>
            </a:extLst>
          </p:cNvPr>
          <p:cNvPicPr>
            <a:picLocks noChangeAspect="1"/>
          </p:cNvPicPr>
          <p:nvPr/>
        </p:nvPicPr>
        <p:blipFill>
          <a:blip r:embed="rId4" cstate="print"/>
          <a:stretch>
            <a:fillRect/>
          </a:stretch>
        </p:blipFill>
        <p:spPr>
          <a:xfrm>
            <a:off x="622300" y="4752041"/>
            <a:ext cx="4255218" cy="1980551"/>
          </a:xfrm>
          <a:prstGeom prst="rect">
            <a:avLst/>
          </a:prstGeom>
        </p:spPr>
      </p:pic>
      <p:sp>
        <p:nvSpPr>
          <p:cNvPr id="3" name="TextBox 2">
            <a:extLst>
              <a:ext uri="{FF2B5EF4-FFF2-40B4-BE49-F238E27FC236}">
                <a16:creationId xmlns="" xmlns:a16="http://schemas.microsoft.com/office/drawing/2014/main" id="{1A7E034C-F659-4A21-B536-20BCEFD5B4DB}"/>
              </a:ext>
            </a:extLst>
          </p:cNvPr>
          <p:cNvSpPr txBox="1"/>
          <p:nvPr/>
        </p:nvSpPr>
        <p:spPr>
          <a:xfrm>
            <a:off x="5295900" y="901700"/>
            <a:ext cx="3225800" cy="50475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The word prole is a shortening of the word proletarian, a term for the working class. The word was made popular by George Orwell in his 1949 novel </a:t>
            </a:r>
            <a:r>
              <a:rPr lang="en-US" sz="1400" i="1" dirty="0">
                <a:latin typeface="Calibri"/>
                <a:cs typeface="Arial"/>
              </a:rPr>
              <a:t>Nineteen Eighty-Four</a:t>
            </a:r>
            <a:r>
              <a:rPr lang="en-US" sz="1400" dirty="0">
                <a:latin typeface="Calibri"/>
                <a:cs typeface="Times New Roman"/>
              </a:rPr>
              <a:t>, in which he uses the word proles (collective noun) to refer to the working class of Oceania (i.e. the proletariat). Orwell's society in 1984 is made up of 3 classes: the Inner Party, the Outer Party, and the proles. The slogan of the Party concerning this 3rd reject class is that </a:t>
            </a:r>
            <a:r>
              <a:rPr lang="en-US" sz="1400" dirty="0">
                <a:solidFill>
                  <a:srgbClr val="FF0000"/>
                </a:solidFill>
                <a:latin typeface="Calibri"/>
                <a:cs typeface="Times New Roman"/>
              </a:rPr>
              <a:t>"Proles and animals are free."</a:t>
            </a:r>
            <a:r>
              <a:rPr lang="en-US" sz="1400" dirty="0">
                <a:latin typeface="Calibri"/>
                <a:cs typeface="Times New Roman"/>
              </a:rPr>
              <a:t> Their only purpose in society is to work and breed. The proles are kept "happy" by lotteries, silly songs, and pornography. Winston reveals later in the novel, that </a:t>
            </a:r>
            <a:r>
              <a:rPr lang="en-US" sz="1400" dirty="0">
                <a:solidFill>
                  <a:srgbClr val="FF0000"/>
                </a:solidFill>
                <a:latin typeface="Calibri"/>
                <a:cs typeface="Times New Roman"/>
              </a:rPr>
              <a:t>"if there is hope, it lies with the proles"</a:t>
            </a:r>
            <a:r>
              <a:rPr lang="en-US" sz="1400" dirty="0">
                <a:latin typeface="Calibri"/>
                <a:cs typeface="Times New Roman"/>
              </a:rPr>
              <a:t> because he feels they are the only ones who have kept their individuality and humanity. Sadly, Winstron soon learns that the prole will never revolt because they have all they need from life</a:t>
            </a:r>
            <a:r>
              <a:rPr lang="en-US" sz="1400" dirty="0">
                <a:latin typeface="Arial"/>
                <a:cs typeface="Arial"/>
              </a:rPr>
              <a:t>—</a:t>
            </a:r>
            <a:r>
              <a:rPr lang="en-US" sz="1400" dirty="0">
                <a:latin typeface="Calibri"/>
                <a:cs typeface="Times New Roman"/>
              </a:rPr>
              <a:t>food, shelter, "entertainment." </a:t>
            </a:r>
            <a:endParaRPr lang="en-US" sz="1200" dirty="0">
              <a:latin typeface="Calibri"/>
              <a:cs typeface="Times New Roman"/>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CA" dirty="0"/>
          </a:p>
        </p:txBody>
      </p:sp>
      <p:pic>
        <p:nvPicPr>
          <p:cNvPr id="2" name="Picture 2" descr="A picture containing text, outdoor, sign, gambling house&#10;&#10;Description automatically generated">
            <a:extLst>
              <a:ext uri="{FF2B5EF4-FFF2-40B4-BE49-F238E27FC236}">
                <a16:creationId xmlns="" xmlns:a16="http://schemas.microsoft.com/office/drawing/2014/main" id="{8022AF8F-3F37-4826-BA03-6D37E785395A}"/>
              </a:ext>
            </a:extLst>
          </p:cNvPr>
          <p:cNvPicPr>
            <a:picLocks noChangeAspect="1"/>
          </p:cNvPicPr>
          <p:nvPr/>
        </p:nvPicPr>
        <p:blipFill>
          <a:blip r:embed="rId2" cstate="print"/>
          <a:stretch>
            <a:fillRect/>
          </a:stretch>
        </p:blipFill>
        <p:spPr>
          <a:xfrm>
            <a:off x="2438400" y="914337"/>
            <a:ext cx="4279900" cy="3004553"/>
          </a:xfrm>
          <a:prstGeom prst="rect">
            <a:avLst/>
          </a:prstGeom>
        </p:spPr>
      </p:pic>
      <p:sp>
        <p:nvSpPr>
          <p:cNvPr id="3" name="TextBox 2">
            <a:extLst>
              <a:ext uri="{FF2B5EF4-FFF2-40B4-BE49-F238E27FC236}">
                <a16:creationId xmlns="" xmlns:a16="http://schemas.microsoft.com/office/drawing/2014/main" id="{E2DF4092-B08A-441A-91E1-CCBEB76E848E}"/>
              </a:ext>
            </a:extLst>
          </p:cNvPr>
          <p:cNvSpPr txBox="1"/>
          <p:nvPr/>
        </p:nvSpPr>
        <p:spPr>
          <a:xfrm>
            <a:off x="419100" y="4508500"/>
            <a:ext cx="8318500"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Wolfe describes a Vegas before high-rise buildings. </a:t>
            </a:r>
            <a:r>
              <a:rPr lang="en-US" sz="1400" dirty="0">
                <a:solidFill>
                  <a:srgbClr val="FF0000"/>
                </a:solidFill>
                <a:latin typeface="Calibri"/>
                <a:cs typeface="Times New Roman"/>
              </a:rPr>
              <a:t>"Las Vegas is the only town in the world whose skyline is made up neither of buildings, like New York, nor of trees, like Wilbraham, Massachusetts, but signs,"</a:t>
            </a:r>
            <a:r>
              <a:rPr lang="en-US" sz="1400" dirty="0">
                <a:latin typeface="Calibri"/>
                <a:cs typeface="Times New Roman"/>
              </a:rPr>
              <a:t> he writes. </a:t>
            </a:r>
            <a:r>
              <a:rPr lang="en-US" sz="1400" dirty="0">
                <a:solidFill>
                  <a:srgbClr val="FF0000"/>
                </a:solidFill>
                <a:latin typeface="Calibri"/>
                <a:cs typeface="Times New Roman"/>
              </a:rPr>
              <a:t>"One can look at Las Vegas from a mile away on Route 91 [Las Vegas Blvd., a/k/a The Strip] and see no buildings, no trees, only signs. But such signs! They tower. The revolve, they oscillate, they soar in shapes before which the existing vocabulary of art history is helpless."</a:t>
            </a:r>
            <a:endParaRPr lang="en-US" sz="1200" dirty="0">
              <a:solidFill>
                <a:srgbClr val="FF0000"/>
              </a:solidFill>
              <a:latin typeface="Calibri"/>
              <a:cs typeface="Times New Roman"/>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p:cNvPicPr>
            <a:picLocks noChangeAspect="1" noChangeArrowheads="1"/>
          </p:cNvPicPr>
          <p:nvPr/>
        </p:nvPicPr>
        <p:blipFill>
          <a:blip r:embed="rId3" cstate="print"/>
          <a:srcRect/>
          <a:stretch>
            <a:fillRect/>
          </a:stretch>
        </p:blipFill>
        <p:spPr bwMode="auto">
          <a:xfrm>
            <a:off x="475478" y="1762590"/>
            <a:ext cx="8185247" cy="4861767"/>
          </a:xfrm>
          <a:prstGeom prst="rect">
            <a:avLst/>
          </a:prstGeom>
          <a:noFill/>
          <a:ln w="9525">
            <a:noFill/>
            <a:miter lim="800000"/>
            <a:headEnd/>
            <a:tailEnd/>
          </a:ln>
        </p:spPr>
      </p:pic>
      <p:sp>
        <p:nvSpPr>
          <p:cNvPr id="2" name="TextBox 1">
            <a:extLst>
              <a:ext uri="{FF2B5EF4-FFF2-40B4-BE49-F238E27FC236}">
                <a16:creationId xmlns="" xmlns:a16="http://schemas.microsoft.com/office/drawing/2014/main" id="{172A930E-4938-4D6A-940B-EABD3C25945B}"/>
              </a:ext>
            </a:extLst>
          </p:cNvPr>
          <p:cNvSpPr txBox="1"/>
          <p:nvPr/>
        </p:nvSpPr>
        <p:spPr>
          <a:xfrm>
            <a:off x="481266" y="430958"/>
            <a:ext cx="8181678"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Wolfe interviewed sign designers of YESCO. When asking one of the designers how he called a particular shape of a sign Wolfe had seen on the Strip, the designer’s answer, </a:t>
            </a:r>
            <a:r>
              <a:rPr lang="en-US" sz="1400" dirty="0">
                <a:solidFill>
                  <a:srgbClr val="FF0000"/>
                </a:solidFill>
                <a:latin typeface="Calibri"/>
                <a:cs typeface="Times New Roman"/>
              </a:rPr>
              <a:t>"Well, that’s what we call</a:t>
            </a:r>
            <a:r>
              <a:rPr lang="en-US" sz="1400" dirty="0">
                <a:solidFill>
                  <a:srgbClr val="FF0000"/>
                </a:solidFill>
                <a:latin typeface="Arial"/>
                <a:cs typeface="Arial"/>
              </a:rPr>
              <a:t>—</a:t>
            </a:r>
            <a:r>
              <a:rPr lang="en-US" sz="1400" dirty="0">
                <a:solidFill>
                  <a:srgbClr val="FF0000"/>
                </a:solidFill>
                <a:latin typeface="Calibri"/>
                <a:cs typeface="Times New Roman"/>
              </a:rPr>
              <a:t>what we sort of call</a:t>
            </a:r>
            <a:r>
              <a:rPr lang="en-US" sz="1400" dirty="0">
                <a:solidFill>
                  <a:srgbClr val="FF0000"/>
                </a:solidFill>
                <a:latin typeface="Arial"/>
                <a:cs typeface="Arial"/>
              </a:rPr>
              <a:t>—'</a:t>
            </a:r>
            <a:r>
              <a:rPr lang="en-US" sz="1400" dirty="0">
                <a:solidFill>
                  <a:srgbClr val="FF0000"/>
                </a:solidFill>
                <a:latin typeface="Calibri"/>
                <a:cs typeface="Times New Roman"/>
              </a:rPr>
              <a:t>free form'," </a:t>
            </a:r>
            <a:r>
              <a:rPr lang="en-US" sz="1400" dirty="0">
                <a:latin typeface="Calibri"/>
                <a:cs typeface="Times New Roman"/>
              </a:rPr>
              <a:t>exhilarated him: </a:t>
            </a:r>
            <a:r>
              <a:rPr lang="en-US" sz="1400" dirty="0">
                <a:solidFill>
                  <a:srgbClr val="FF0000"/>
                </a:solidFill>
                <a:latin typeface="Calibri"/>
                <a:cs typeface="Times New Roman"/>
              </a:rPr>
              <a:t>"Free form! Marvellous! No hung- up old art history words for these guys. America’s first unconscious avant-garde! The hell with Mondrian whoever the hell he is. The hell with Moholy-Nagy, if anybody ever heard of him. Artists for the new age; sculptors for the new style…"</a:t>
            </a:r>
            <a:endParaRPr lang="en-US" sz="1200" dirty="0">
              <a:solidFill>
                <a:srgbClr val="FF0000"/>
              </a:solidFill>
              <a:latin typeface="Calibri"/>
              <a:cs typeface="Times New Roman"/>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Image result for las vegas1960s"/>
          <p:cNvPicPr>
            <a:picLocks noChangeAspect="1" noChangeArrowheads="1"/>
          </p:cNvPicPr>
          <p:nvPr/>
        </p:nvPicPr>
        <p:blipFill>
          <a:blip r:embed="rId3" cstate="print"/>
          <a:srcRect/>
          <a:stretch>
            <a:fillRect/>
          </a:stretch>
        </p:blipFill>
        <p:spPr bwMode="auto">
          <a:xfrm>
            <a:off x="869628" y="1930961"/>
            <a:ext cx="7400925" cy="4470400"/>
          </a:xfrm>
          <a:prstGeom prst="rect">
            <a:avLst/>
          </a:prstGeom>
          <a:noFill/>
          <a:ln w="9525">
            <a:noFill/>
            <a:miter lim="800000"/>
            <a:headEnd/>
            <a:tailEnd/>
          </a:ln>
        </p:spPr>
      </p:pic>
      <p:sp>
        <p:nvSpPr>
          <p:cNvPr id="2" name="TextBox 1">
            <a:extLst>
              <a:ext uri="{FF2B5EF4-FFF2-40B4-BE49-F238E27FC236}">
                <a16:creationId xmlns="" xmlns:a16="http://schemas.microsoft.com/office/drawing/2014/main" id="{FD7BA460-FB6D-4F4F-9C9C-2C22BC7EA297}"/>
              </a:ext>
            </a:extLst>
          </p:cNvPr>
          <p:cNvSpPr txBox="1"/>
          <p:nvPr/>
        </p:nvSpPr>
        <p:spPr>
          <a:xfrm>
            <a:off x="393700" y="456639"/>
            <a:ext cx="835660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It was precisely because </a:t>
            </a:r>
            <a:r>
              <a:rPr lang="en-US" sz="1400" dirty="0">
                <a:solidFill>
                  <a:srgbClr val="FF0000"/>
                </a:solidFill>
                <a:latin typeface="Calibri"/>
                <a:cs typeface="Times New Roman"/>
              </a:rPr>
              <a:t>"the designer-sculptor geniuses of Las Vegas" </a:t>
            </a:r>
            <a:r>
              <a:rPr lang="en-US" sz="1400" dirty="0">
                <a:latin typeface="Calibri"/>
                <a:cs typeface="Times New Roman"/>
              </a:rPr>
              <a:t>were </a:t>
            </a:r>
            <a:r>
              <a:rPr lang="en-US" sz="1400" dirty="0">
                <a:solidFill>
                  <a:srgbClr val="FF0000"/>
                </a:solidFill>
                <a:latin typeface="Calibri"/>
                <a:cs typeface="Times New Roman"/>
              </a:rPr>
              <a:t>"prole," </a:t>
            </a:r>
            <a:r>
              <a:rPr lang="en-US" sz="1400" dirty="0">
                <a:latin typeface="Calibri"/>
                <a:cs typeface="Times New Roman"/>
              </a:rPr>
              <a:t>that their influence was so large. The architecture of Las Vegas was designed by, and for the people, so was the argument. This is why their style was successful and repeated throughout the entire city. </a:t>
            </a:r>
            <a:r>
              <a:rPr lang="en-US" sz="1400" dirty="0">
                <a:solidFill>
                  <a:srgbClr val="FF0000"/>
                </a:solidFill>
                <a:latin typeface="Calibri"/>
                <a:cs typeface="Times New Roman"/>
              </a:rPr>
              <a:t>"Men [of YESCO] like Boernge, Kermit Wayne, Ben Mitchem and Jack Larsen, formerly an artist for Walt Disney, are the designer-sculptor geniuses of Las Vegas, but their motifs have been carried faithfully throughout the town by lesser men, for gasoline stations, motels, funeral parlors, churches, public buildings, flophouses and sauna baths."</a:t>
            </a:r>
            <a:endParaRPr lang="en-US" sz="1200" dirty="0">
              <a:solidFill>
                <a:srgbClr val="FF0000"/>
              </a:solidFill>
              <a:latin typeface="Calibri"/>
              <a:cs typeface="Times New Roman"/>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1" name="Picture 10" descr="Image result for monte carlo sarah bernhardt monte carlo"/>
          <p:cNvPicPr>
            <a:picLocks noChangeAspect="1" noChangeArrowheads="1"/>
          </p:cNvPicPr>
          <p:nvPr/>
        </p:nvPicPr>
        <p:blipFill>
          <a:blip r:embed="rId3" cstate="print"/>
          <a:srcRect/>
          <a:stretch>
            <a:fillRect/>
          </a:stretch>
        </p:blipFill>
        <p:spPr bwMode="auto">
          <a:xfrm>
            <a:off x="6024613" y="510332"/>
            <a:ext cx="2774404" cy="4139838"/>
          </a:xfrm>
          <a:prstGeom prst="rect">
            <a:avLst/>
          </a:prstGeom>
          <a:noFill/>
          <a:ln w="9525">
            <a:noFill/>
            <a:miter lim="800000"/>
            <a:headEnd/>
            <a:tailEnd/>
          </a:ln>
        </p:spPr>
      </p:pic>
      <p:sp>
        <p:nvSpPr>
          <p:cNvPr id="6" name="Rectangle 5"/>
          <p:cNvSpPr/>
          <p:nvPr/>
        </p:nvSpPr>
        <p:spPr>
          <a:xfrm>
            <a:off x="6020048" y="4652888"/>
            <a:ext cx="2781300" cy="523220"/>
          </a:xfrm>
          <a:prstGeom prst="rect">
            <a:avLst/>
          </a:prstGeom>
        </p:spPr>
        <p:txBody>
          <a:bodyPr wrap="square" lIns="91440" tIns="45720" rIns="91440" bIns="45720" anchor="t">
            <a:spAutoFit/>
          </a:bodyPr>
          <a:lstStyle/>
          <a:p>
            <a:r>
              <a:rPr lang="en-CA" sz="1400" dirty="0">
                <a:latin typeface="Calibri"/>
                <a:cs typeface="Arial"/>
              </a:rPr>
              <a:t>Alphonse Mucha, Monte Carlo poster, 1897.</a:t>
            </a:r>
          </a:p>
        </p:txBody>
      </p:sp>
      <p:pic>
        <p:nvPicPr>
          <p:cNvPr id="716802" name="Picture 2" descr="File:The Library of Congress - (Monte Carlo Casino, Monaco (Riviera)) (LOC).jpg"/>
          <p:cNvPicPr>
            <a:picLocks noChangeAspect="1" noChangeArrowheads="1"/>
          </p:cNvPicPr>
          <p:nvPr/>
        </p:nvPicPr>
        <p:blipFill rotWithShape="1">
          <a:blip r:embed="rId4" cstate="print"/>
          <a:srcRect l="2279" t="2963" r="1994" b="3333"/>
          <a:stretch/>
        </p:blipFill>
        <p:spPr bwMode="auto">
          <a:xfrm>
            <a:off x="330200" y="514648"/>
            <a:ext cx="5505607" cy="4152440"/>
          </a:xfrm>
          <a:prstGeom prst="rect">
            <a:avLst/>
          </a:prstGeom>
          <a:noFill/>
        </p:spPr>
      </p:pic>
      <p:sp>
        <p:nvSpPr>
          <p:cNvPr id="8" name="Rectangle 7"/>
          <p:cNvSpPr/>
          <p:nvPr/>
        </p:nvSpPr>
        <p:spPr>
          <a:xfrm>
            <a:off x="342900" y="4656832"/>
            <a:ext cx="5511800" cy="535920"/>
          </a:xfrm>
          <a:prstGeom prst="rect">
            <a:avLst/>
          </a:prstGeom>
        </p:spPr>
        <p:txBody>
          <a:bodyPr wrap="square" lIns="91440" tIns="45720" rIns="91440" bIns="45720" anchor="t">
            <a:spAutoFit/>
          </a:bodyPr>
          <a:lstStyle/>
          <a:p>
            <a:r>
              <a:rPr lang="en-CA" sz="1400" dirty="0">
                <a:latin typeface="Calibri"/>
                <a:cs typeface="Arial"/>
              </a:rPr>
              <a:t>Jules Dutrou and Charles Garnier, Place du Casino, Monte Carlo, after the expansion of 1878–79.</a:t>
            </a:r>
          </a:p>
        </p:txBody>
      </p:sp>
      <p:sp>
        <p:nvSpPr>
          <p:cNvPr id="2" name="TextBox 1">
            <a:extLst>
              <a:ext uri="{FF2B5EF4-FFF2-40B4-BE49-F238E27FC236}">
                <a16:creationId xmlns="" xmlns:a16="http://schemas.microsoft.com/office/drawing/2014/main" id="{8C274A8F-049B-4B33-B192-DC29011552AE}"/>
              </a:ext>
            </a:extLst>
          </p:cNvPr>
          <p:cNvSpPr txBox="1"/>
          <p:nvPr/>
        </p:nvSpPr>
        <p:spPr>
          <a:xfrm>
            <a:off x="342900" y="5397500"/>
            <a:ext cx="845820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For Wolfe, Las Vegas embodied the new symbolic cultural high point of the people, a counter to the aristocratic class, an "American Monte Carlo" that effaces the distinction between 'good' and "bad" taste. </a:t>
            </a:r>
            <a:r>
              <a:rPr lang="en-US" sz="1400" dirty="0">
                <a:solidFill>
                  <a:srgbClr val="FF0000"/>
                </a:solidFill>
                <a:latin typeface="Calibri"/>
                <a:cs typeface="Times New Roman"/>
              </a:rPr>
              <a:t>"Las Vegas has become, just as Bugsy Siegel dreamed, the American Monte Carlo</a:t>
            </a:r>
            <a:r>
              <a:rPr lang="en-US" sz="1400" dirty="0">
                <a:solidFill>
                  <a:srgbClr val="FF0000"/>
                </a:solidFill>
                <a:latin typeface="Arial"/>
                <a:cs typeface="Arial"/>
              </a:rPr>
              <a:t>—</a:t>
            </a:r>
            <a:r>
              <a:rPr lang="en-US" sz="1400" dirty="0">
                <a:solidFill>
                  <a:srgbClr val="FF0000"/>
                </a:solidFill>
                <a:latin typeface="Calibri"/>
                <a:cs typeface="Times New Roman"/>
              </a:rPr>
              <a:t>without any of the inevitable upper-class baggage of the Riviera casinos." </a:t>
            </a:r>
            <a:endParaRPr lang="en-US" sz="1200" dirty="0">
              <a:solidFill>
                <a:srgbClr val="FF0000"/>
              </a:solidFill>
              <a:latin typeface="Calibri"/>
              <a:cs typeface="Times New Roman"/>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7092" name="Picture 4" descr="File:Christian L. Bokelmann - Das Casino, Monte Carlo (1884).jpg"/>
          <p:cNvPicPr>
            <a:picLocks noChangeAspect="1" noChangeArrowheads="1"/>
          </p:cNvPicPr>
          <p:nvPr/>
        </p:nvPicPr>
        <p:blipFill>
          <a:blip r:embed="rId3" cstate="print"/>
          <a:srcRect/>
          <a:stretch>
            <a:fillRect/>
          </a:stretch>
        </p:blipFill>
        <p:spPr bwMode="auto">
          <a:xfrm>
            <a:off x="5232400" y="254000"/>
            <a:ext cx="3560068" cy="2538972"/>
          </a:xfrm>
          <a:prstGeom prst="rect">
            <a:avLst/>
          </a:prstGeom>
          <a:noFill/>
        </p:spPr>
      </p:pic>
      <p:sp>
        <p:nvSpPr>
          <p:cNvPr id="4" name="Rectangle 3"/>
          <p:cNvSpPr/>
          <p:nvPr/>
        </p:nvSpPr>
        <p:spPr>
          <a:xfrm>
            <a:off x="5232400" y="2789560"/>
            <a:ext cx="3556000" cy="523220"/>
          </a:xfrm>
          <a:prstGeom prst="rect">
            <a:avLst/>
          </a:prstGeom>
        </p:spPr>
        <p:txBody>
          <a:bodyPr wrap="square" lIns="91440" tIns="45720" rIns="91440" bIns="45720" anchor="t">
            <a:spAutoFit/>
          </a:bodyPr>
          <a:lstStyle/>
          <a:p>
            <a:pPr eaLnBrk="0" hangingPunct="0">
              <a:spcBef>
                <a:spcPct val="30000"/>
              </a:spcBef>
              <a:defRPr/>
            </a:pPr>
            <a:r>
              <a:rPr lang="en-CA" sz="1400" dirty="0">
                <a:latin typeface="Calibri"/>
                <a:cs typeface="Arial"/>
              </a:rPr>
              <a:t>Christian L. Bokelmann,  </a:t>
            </a:r>
            <a:r>
              <a:rPr lang="en-CA" sz="1400" i="1" dirty="0">
                <a:latin typeface="Calibri"/>
                <a:cs typeface="Arial"/>
              </a:rPr>
              <a:t>Das Casino, Monte Carlo,</a:t>
            </a:r>
            <a:r>
              <a:rPr lang="en-CA" sz="1400" dirty="0">
                <a:latin typeface="Calibri"/>
                <a:cs typeface="Arial"/>
              </a:rPr>
              <a:t>1884.</a:t>
            </a:r>
            <a:endParaRPr lang="en-US" dirty="0">
              <a:latin typeface="Calibri"/>
              <a:cs typeface="Arial"/>
            </a:endParaRPr>
          </a:p>
        </p:txBody>
      </p:sp>
      <p:sp>
        <p:nvSpPr>
          <p:cNvPr id="5" name="TextBox 4"/>
          <p:cNvSpPr txBox="1"/>
          <p:nvPr/>
        </p:nvSpPr>
        <p:spPr>
          <a:xfrm>
            <a:off x="1864544" y="4235028"/>
            <a:ext cx="1484830" cy="307777"/>
          </a:xfrm>
          <a:prstGeom prst="rect">
            <a:avLst/>
          </a:prstGeom>
          <a:noFill/>
        </p:spPr>
        <p:txBody>
          <a:bodyPr wrap="none" lIns="91440" tIns="45720" rIns="91440" bIns="45720" rtlCol="0" anchor="t">
            <a:spAutoFit/>
          </a:bodyPr>
          <a:lstStyle/>
          <a:p>
            <a:r>
              <a:rPr lang="en-CA" sz="1400" dirty="0">
                <a:latin typeface="Calibri"/>
                <a:cs typeface="Arial"/>
              </a:rPr>
              <a:t>(Du Rocher, 2006)</a:t>
            </a:r>
          </a:p>
        </p:txBody>
      </p:sp>
      <p:pic>
        <p:nvPicPr>
          <p:cNvPr id="6" name="Picture 8" descr="http://au.france.fr/sites/default/files/imagecache/ATF_Image_Phototheque/salle_garnier_2_-_650-488.jpg"/>
          <p:cNvPicPr>
            <a:picLocks noChangeAspect="1" noChangeArrowheads="1"/>
          </p:cNvPicPr>
          <p:nvPr/>
        </p:nvPicPr>
        <p:blipFill>
          <a:blip r:embed="rId4" cstate="print"/>
          <a:srcRect/>
          <a:stretch>
            <a:fillRect/>
          </a:stretch>
        </p:blipFill>
        <p:spPr bwMode="auto">
          <a:xfrm>
            <a:off x="5232648" y="3350940"/>
            <a:ext cx="3552825" cy="2727325"/>
          </a:xfrm>
          <a:prstGeom prst="rect">
            <a:avLst/>
          </a:prstGeom>
          <a:noFill/>
          <a:ln w="9525">
            <a:noFill/>
            <a:miter lim="800000"/>
            <a:headEnd/>
            <a:tailEnd/>
          </a:ln>
        </p:spPr>
      </p:pic>
      <p:sp>
        <p:nvSpPr>
          <p:cNvPr id="7" name="Rectangle 6"/>
          <p:cNvSpPr/>
          <p:nvPr/>
        </p:nvSpPr>
        <p:spPr>
          <a:xfrm>
            <a:off x="5228456" y="6082928"/>
            <a:ext cx="3558108" cy="523220"/>
          </a:xfrm>
          <a:prstGeom prst="rect">
            <a:avLst/>
          </a:prstGeom>
        </p:spPr>
        <p:txBody>
          <a:bodyPr wrap="square" lIns="91440" tIns="45720" rIns="91440" bIns="45720" anchor="t">
            <a:spAutoFit/>
          </a:bodyPr>
          <a:lstStyle/>
          <a:p>
            <a:r>
              <a:rPr lang="en-CA" sz="1400" dirty="0">
                <a:latin typeface="Calibri"/>
                <a:cs typeface="Arial"/>
              </a:rPr>
              <a:t>Charles Garnier, Salle Garnier, home of the Opéra de Monte-Carlo, 1879.</a:t>
            </a:r>
          </a:p>
        </p:txBody>
      </p:sp>
      <p:sp>
        <p:nvSpPr>
          <p:cNvPr id="2" name="TextBox 1">
            <a:extLst>
              <a:ext uri="{FF2B5EF4-FFF2-40B4-BE49-F238E27FC236}">
                <a16:creationId xmlns="" xmlns:a16="http://schemas.microsoft.com/office/drawing/2014/main" id="{3C8EC1DE-0765-4027-8D05-F11B96F281C7}"/>
              </a:ext>
            </a:extLst>
          </p:cNvPr>
          <p:cNvSpPr txBox="1"/>
          <p:nvPr/>
        </p:nvSpPr>
        <p:spPr>
          <a:xfrm>
            <a:off x="355600" y="4711700"/>
            <a:ext cx="4673600"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Calibri"/>
                <a:cs typeface="Times New Roman"/>
              </a:rPr>
              <a:t>"At Monte Carlo, Monaco there is still the plush mustiness of the nineteenth century noble lions ... There are still Wrong Forks, Deficient Accents, Poor Tailoring, Gauche Displays, Nouveau Richness, Cultural Aridity</a:t>
            </a:r>
            <a:r>
              <a:rPr lang="en-US" sz="1400" dirty="0">
                <a:solidFill>
                  <a:srgbClr val="FF0000"/>
                </a:solidFill>
                <a:latin typeface="Arial"/>
                <a:cs typeface="Arial"/>
              </a:rPr>
              <a:t>—</a:t>
            </a:r>
            <a:r>
              <a:rPr lang="en-US" sz="1400" dirty="0">
                <a:solidFill>
                  <a:srgbClr val="FF0000"/>
                </a:solidFill>
                <a:latin typeface="Calibri"/>
                <a:cs typeface="Times New Roman"/>
              </a:rPr>
              <a:t>concepts unknown in Las Vegas. For the grand debut of Monte Carlo as a resort in 1879 the architect Charles Garnier designed an opera house for the Place du Casino; and Sarah Bernhardt read a symbolic poem."</a:t>
            </a:r>
            <a:endParaRPr lang="en-US" sz="1200" dirty="0">
              <a:solidFill>
                <a:srgbClr val="FF0000"/>
              </a:solidFill>
              <a:latin typeface="Calibri"/>
              <a:cs typeface="Times New Roman"/>
            </a:endParaRPr>
          </a:p>
        </p:txBody>
      </p:sp>
      <p:pic>
        <p:nvPicPr>
          <p:cNvPr id="3" name="Picture 7" descr="Map&#10;&#10;Description automatically generated">
            <a:extLst>
              <a:ext uri="{FF2B5EF4-FFF2-40B4-BE49-F238E27FC236}">
                <a16:creationId xmlns="" xmlns:a16="http://schemas.microsoft.com/office/drawing/2014/main" id="{2D43DB10-0B4C-4537-B009-1DE429AF77DB}"/>
              </a:ext>
            </a:extLst>
          </p:cNvPr>
          <p:cNvPicPr>
            <a:picLocks noChangeAspect="1"/>
          </p:cNvPicPr>
          <p:nvPr/>
        </p:nvPicPr>
        <p:blipFill>
          <a:blip r:embed="rId5" cstate="print"/>
          <a:stretch>
            <a:fillRect/>
          </a:stretch>
        </p:blipFill>
        <p:spPr>
          <a:xfrm>
            <a:off x="1866900" y="248461"/>
            <a:ext cx="3162300" cy="3998879"/>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1921" name="Rectangle 1"/>
          <p:cNvSpPr>
            <a:spLocks noChangeArrowheads="1"/>
          </p:cNvSpPr>
          <p:nvPr/>
        </p:nvSpPr>
        <p:spPr bwMode="auto">
          <a:xfrm>
            <a:off x="2108201" y="2104683"/>
            <a:ext cx="5930900" cy="24622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CA" sz="1400" dirty="0">
                <a:solidFill>
                  <a:schemeClr val="bg1"/>
                </a:solidFill>
                <a:latin typeface="Arial"/>
                <a:ea typeface="Calibri" pitchFamily="34" charset="0"/>
                <a:cs typeface="Times New Roman"/>
              </a:rPr>
              <a:t>TOM WOLFE </a:t>
            </a:r>
          </a:p>
          <a:p>
            <a:endParaRPr lang="en-CA" sz="1400" dirty="0">
              <a:solidFill>
                <a:schemeClr val="bg1"/>
              </a:solidFill>
              <a:latin typeface="Arial"/>
              <a:ea typeface="Calibri" pitchFamily="34" charset="0"/>
              <a:cs typeface="Times New Roman"/>
            </a:endParaRPr>
          </a:p>
          <a:p>
            <a:r>
              <a:rPr lang="en-CA" sz="1400" dirty="0">
                <a:solidFill>
                  <a:schemeClr val="bg1"/>
                </a:solidFill>
                <a:latin typeface="Arial"/>
                <a:ea typeface="Calibri" pitchFamily="34" charset="0"/>
                <a:cs typeface="Times New Roman"/>
              </a:rPr>
              <a:t>REYNER BANHAM</a:t>
            </a:r>
          </a:p>
          <a:p>
            <a:endParaRPr lang="en-CA" sz="1400" dirty="0">
              <a:solidFill>
                <a:schemeClr val="bg1"/>
              </a:solidFill>
              <a:latin typeface="Arial"/>
              <a:ea typeface="Calibri" pitchFamily="34" charset="0"/>
              <a:cs typeface="Times New Roman"/>
            </a:endParaRPr>
          </a:p>
          <a:p>
            <a:r>
              <a:rPr lang="en-CA" sz="1400" dirty="0">
                <a:solidFill>
                  <a:schemeClr val="bg1"/>
                </a:solidFill>
                <a:latin typeface="Arial"/>
                <a:ea typeface="Calibri" pitchFamily="34" charset="0"/>
                <a:cs typeface="Times New Roman"/>
              </a:rPr>
              <a:t>ROBERT VENTURI AND DENISE SCOTT BROWN, </a:t>
            </a:r>
            <a:r>
              <a:rPr lang="en-CA" sz="1400" i="1" dirty="0">
                <a:solidFill>
                  <a:schemeClr val="bg1"/>
                </a:solidFill>
                <a:latin typeface="Arial"/>
                <a:ea typeface="Calibri" pitchFamily="34" charset="0"/>
                <a:cs typeface="Times New Roman"/>
              </a:rPr>
              <a:t>LEARNING FROM LAS VEGAS</a:t>
            </a:r>
            <a:r>
              <a:rPr lang="en-CA" sz="1400" dirty="0">
                <a:solidFill>
                  <a:schemeClr val="bg1"/>
                </a:solidFill>
                <a:latin typeface="Arial"/>
                <a:ea typeface="Calibri" pitchFamily="34" charset="0"/>
                <a:cs typeface="Times New Roman"/>
              </a:rPr>
              <a:t>, 1972</a:t>
            </a:r>
          </a:p>
          <a:p>
            <a:pPr marL="285750" indent="-285750">
              <a:buFont typeface="Arial"/>
              <a:buChar char="•"/>
            </a:pPr>
            <a:r>
              <a:rPr lang="en-CA" sz="1400" dirty="0">
                <a:solidFill>
                  <a:schemeClr val="bg1"/>
                </a:solidFill>
                <a:latin typeface="Arial"/>
                <a:ea typeface="Calibri" pitchFamily="34" charset="0"/>
                <a:cs typeface="Times New Roman"/>
              </a:rPr>
              <a:t>In the words of Denise Scott Brown</a:t>
            </a:r>
          </a:p>
          <a:p>
            <a:pPr marL="285750" indent="-285750">
              <a:buFont typeface="Arial"/>
              <a:buChar char="•"/>
            </a:pPr>
            <a:r>
              <a:rPr lang="en-CA" sz="1400" dirty="0">
                <a:solidFill>
                  <a:schemeClr val="bg1"/>
                </a:solidFill>
                <a:latin typeface="Arial"/>
                <a:ea typeface="Calibri" pitchFamily="34" charset="0"/>
                <a:cs typeface="Times New Roman"/>
              </a:rPr>
              <a:t>The Meanings of Architectural Forms</a:t>
            </a:r>
          </a:p>
          <a:p>
            <a:pPr marL="285750" indent="-285750">
              <a:buFont typeface="Arial"/>
              <a:buChar char="•"/>
            </a:pPr>
            <a:r>
              <a:rPr lang="en-CA" sz="1400" dirty="0">
                <a:solidFill>
                  <a:schemeClr val="bg1"/>
                </a:solidFill>
                <a:latin typeface="Arial"/>
                <a:ea typeface="Calibri" pitchFamily="34" charset="0"/>
                <a:cs typeface="Times New Roman"/>
              </a:rPr>
              <a:t>Venturi, Scott Brown, and Josh Rauch, Buildings Reflecting </a:t>
            </a:r>
            <a:r>
              <a:rPr lang="en-CA" sz="1400" i="1" dirty="0">
                <a:solidFill>
                  <a:schemeClr val="bg1"/>
                </a:solidFill>
                <a:latin typeface="Arial"/>
                <a:ea typeface="Calibri" pitchFamily="34" charset="0"/>
                <a:cs typeface="Times New Roman"/>
              </a:rPr>
              <a:t>Learning from Las Vegas</a:t>
            </a:r>
            <a:endParaRPr lang="en-CA" sz="1400" dirty="0">
              <a:solidFill>
                <a:schemeClr val="bg1"/>
              </a:solidFill>
              <a:latin typeface="Arial"/>
              <a:ea typeface="Calibri" pitchFamily="34" charset="0"/>
              <a:cs typeface="Times New Roman"/>
            </a:endParaRPr>
          </a:p>
          <a:p>
            <a:pPr marL="285750" indent="-285750">
              <a:buFont typeface="Arial"/>
              <a:buChar char="•"/>
            </a:pPr>
            <a:r>
              <a:rPr lang="en-CA" sz="1400" i="1" dirty="0">
                <a:solidFill>
                  <a:schemeClr val="bg1"/>
                </a:solidFill>
                <a:latin typeface="Arial"/>
                <a:ea typeface="Calibri" pitchFamily="34" charset="0"/>
                <a:cs typeface="Times New Roman"/>
              </a:rPr>
              <a:t>Learning from Las Vegas </a:t>
            </a:r>
            <a:r>
              <a:rPr lang="en-CA" sz="1400" dirty="0">
                <a:solidFill>
                  <a:schemeClr val="bg1"/>
                </a:solidFill>
                <a:latin typeface="Arial"/>
                <a:ea typeface="Calibri" pitchFamily="34" charset="0"/>
                <a:cs typeface="Times New Roman"/>
              </a:rPr>
              <a:t>and Pop Artists</a:t>
            </a:r>
            <a:endParaRPr lang="en-CA" sz="1400" i="1" dirty="0">
              <a:solidFill>
                <a:schemeClr val="bg1"/>
              </a:solidFill>
              <a:latin typeface="Arial"/>
              <a:ea typeface="Calibri" pitchFamily="34" charset="0"/>
              <a:cs typeface="Times New Roman"/>
            </a:endParaRPr>
          </a:p>
        </p:txBody>
      </p:sp>
      <p:sp>
        <p:nvSpPr>
          <p:cNvPr id="3" name="TextBox 1">
            <a:extLst>
              <a:ext uri="{FF2B5EF4-FFF2-40B4-BE49-F238E27FC236}">
                <a16:creationId xmlns="" xmlns:a16="http://schemas.microsoft.com/office/drawing/2014/main" id="{C545F74C-EA8C-43E5-BE86-006C997AC043}"/>
              </a:ext>
            </a:extLst>
          </p:cNvPr>
          <p:cNvSpPr txBox="1"/>
          <p:nvPr/>
        </p:nvSpPr>
        <p:spPr>
          <a:xfrm>
            <a:off x="2102802" y="1633048"/>
            <a:ext cx="4413879"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CA" sz="2000" dirty="0">
                <a:solidFill>
                  <a:srgbClr val="FF0000"/>
                </a:solidFill>
                <a:latin typeface="Calibri"/>
                <a:cs typeface="Arial"/>
              </a:rPr>
              <a:t>Learning from Las Vegas  | OUTLINE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cstate="print"/>
          <a:srcRect/>
          <a:stretch>
            <a:fillRect/>
          </a:stretch>
        </p:blipFill>
        <p:spPr bwMode="auto">
          <a:xfrm>
            <a:off x="469900" y="1831256"/>
            <a:ext cx="4700588" cy="2897188"/>
          </a:xfrm>
          <a:prstGeom prst="rect">
            <a:avLst/>
          </a:prstGeom>
          <a:noFill/>
          <a:ln w="9525">
            <a:noFill/>
            <a:miter lim="800000"/>
            <a:headEnd/>
            <a:tailEnd/>
          </a:ln>
        </p:spPr>
      </p:pic>
      <p:sp>
        <p:nvSpPr>
          <p:cNvPr id="25603" name="Rectangle 2"/>
          <p:cNvSpPr>
            <a:spLocks noChangeArrowheads="1"/>
          </p:cNvSpPr>
          <p:nvPr/>
        </p:nvSpPr>
        <p:spPr bwMode="auto">
          <a:xfrm>
            <a:off x="464468" y="4721448"/>
            <a:ext cx="2939010" cy="307777"/>
          </a:xfrm>
          <a:prstGeom prst="rect">
            <a:avLst/>
          </a:prstGeom>
          <a:noFill/>
          <a:ln w="9525">
            <a:noFill/>
            <a:miter lim="800000"/>
            <a:headEnd/>
            <a:tailEnd/>
          </a:ln>
        </p:spPr>
        <p:txBody>
          <a:bodyPr wrap="none" lIns="91440" tIns="45720" rIns="91440" bIns="45720" anchor="t">
            <a:spAutoFit/>
          </a:bodyPr>
          <a:lstStyle/>
          <a:p>
            <a:r>
              <a:rPr lang="en-CA" sz="1400" dirty="0">
                <a:latin typeface="Calibri"/>
                <a:cs typeface="Arial"/>
              </a:rPr>
              <a:t>Abbott And Costello Show, Las Vegas. </a:t>
            </a:r>
            <a:endParaRPr lang="en-CA" dirty="0">
              <a:latin typeface="Calibri"/>
            </a:endParaRPr>
          </a:p>
        </p:txBody>
      </p:sp>
      <p:sp>
        <p:nvSpPr>
          <p:cNvPr id="2" name="TextBox 1">
            <a:extLst>
              <a:ext uri="{FF2B5EF4-FFF2-40B4-BE49-F238E27FC236}">
                <a16:creationId xmlns="" xmlns:a16="http://schemas.microsoft.com/office/drawing/2014/main" id="{AA659A15-174F-41A1-B36F-B135524E21B8}"/>
              </a:ext>
            </a:extLst>
          </p:cNvPr>
          <p:cNvSpPr txBox="1"/>
          <p:nvPr/>
        </p:nvSpPr>
        <p:spPr>
          <a:xfrm>
            <a:off x="5626100" y="1943100"/>
            <a:ext cx="304800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Calibri"/>
                <a:cs typeface="Times New Roman"/>
              </a:rPr>
              <a:t>"For the debut of Las Vegas as a resort in 1946 Bugsy Siegel hired Abbot and Costello, and there, in a way, you have it all."</a:t>
            </a:r>
            <a:r>
              <a:rPr lang="en-US" sz="1400" dirty="0">
                <a:latin typeface="Calibri"/>
                <a:cs typeface="Times New Roman"/>
              </a:rPr>
              <a:t> An American comedic duo who performed onstage, in films, and on radio and television. Bud Abbott (original name William Alexander Abbott) and Lou Costello (original name Louis Francis Cristillo) specialized in rapid-fire patter and knockabout slapstick. They are regarded as the archetypal team of burlesque comedy. </a:t>
            </a:r>
            <a:endParaRPr lang="en-US" sz="1200" dirty="0">
              <a:latin typeface="Calibri"/>
              <a:cs typeface="Times New Roman"/>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133" y="3206234"/>
            <a:ext cx="9142129" cy="707886"/>
          </a:xfrm>
          <a:prstGeom prst="rect">
            <a:avLst/>
          </a:prstGeom>
        </p:spPr>
        <p:txBody>
          <a:bodyPr wrap="square" lIns="91440" tIns="45720" rIns="91440" bIns="45720" anchor="t">
            <a:spAutoFit/>
          </a:bodyPr>
          <a:lstStyle/>
          <a:p>
            <a:pPr algn="ctr"/>
            <a:r>
              <a:rPr lang="en-CA" sz="4000" dirty="0">
                <a:solidFill>
                  <a:schemeClr val="bg1"/>
                </a:solidFill>
                <a:latin typeface="Calibri"/>
                <a:cs typeface="Times New Roman"/>
              </a:rPr>
              <a:t>REYNER BANHAM</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ChangeArrowheads="1"/>
          </p:cNvSpPr>
          <p:nvPr/>
        </p:nvSpPr>
        <p:spPr bwMode="auto">
          <a:xfrm>
            <a:off x="4330700" y="5791448"/>
            <a:ext cx="2976562" cy="307777"/>
          </a:xfrm>
          <a:prstGeom prst="rect">
            <a:avLst/>
          </a:prstGeom>
          <a:noFill/>
          <a:ln w="9525">
            <a:noFill/>
            <a:miter lim="800000"/>
            <a:headEnd/>
            <a:tailEnd/>
          </a:ln>
        </p:spPr>
        <p:txBody>
          <a:bodyPr wrap="square" lIns="91440" tIns="45720" rIns="91440" bIns="45720" anchor="t">
            <a:spAutoFit/>
          </a:bodyPr>
          <a:lstStyle/>
          <a:p>
            <a:r>
              <a:rPr lang="en-CA" sz="1400" dirty="0">
                <a:latin typeface="Calibri"/>
                <a:cs typeface="Arial"/>
              </a:rPr>
              <a:t>(London Architectural Press, 1969) </a:t>
            </a:r>
            <a:endParaRPr lang="en-US" sz="1400" dirty="0">
              <a:latin typeface="Calibri"/>
            </a:endParaRPr>
          </a:p>
        </p:txBody>
      </p:sp>
      <p:pic>
        <p:nvPicPr>
          <p:cNvPr id="27651" name="Picture 8" descr="Image result for citation banham architecture well tempered environment"/>
          <p:cNvPicPr>
            <a:picLocks noChangeAspect="1" noChangeArrowheads="1"/>
          </p:cNvPicPr>
          <p:nvPr/>
        </p:nvPicPr>
        <p:blipFill>
          <a:blip r:embed="rId3" cstate="print"/>
          <a:srcRect/>
          <a:stretch>
            <a:fillRect/>
          </a:stretch>
        </p:blipFill>
        <p:spPr bwMode="auto">
          <a:xfrm>
            <a:off x="4273550" y="1073150"/>
            <a:ext cx="4465962" cy="4722490"/>
          </a:xfrm>
          <a:prstGeom prst="rect">
            <a:avLst/>
          </a:prstGeom>
          <a:noFill/>
          <a:ln w="9525">
            <a:noFill/>
            <a:miter lim="800000"/>
            <a:headEnd/>
            <a:tailEnd/>
          </a:ln>
        </p:spPr>
      </p:pic>
      <p:sp>
        <p:nvSpPr>
          <p:cNvPr id="2" name="TextBox 1">
            <a:extLst>
              <a:ext uri="{FF2B5EF4-FFF2-40B4-BE49-F238E27FC236}">
                <a16:creationId xmlns="" xmlns:a16="http://schemas.microsoft.com/office/drawing/2014/main" id="{87C0517E-8FFF-4513-99FF-559E46A3F9DD}"/>
              </a:ext>
            </a:extLst>
          </p:cNvPr>
          <p:cNvSpPr txBox="1"/>
          <p:nvPr/>
        </p:nvSpPr>
        <p:spPr>
          <a:xfrm>
            <a:off x="419100" y="1981200"/>
            <a:ext cx="3695700"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Reyner Banham was one of the most influential writers on architecture, design, and popular culture from the mid-1950s to the late 1980s. Trained in mechanical engineering and art history, he was convinced that technology was making society not only more exciting but more democratic. His combination of academic rigor and pop culture sensibility put him in opposition to both traditionalists and orthodox Modernists, but placed him in a unique position to understand the cultural, social, and political implications of the visual arts in the postwar period. </a:t>
            </a:r>
            <a:endParaRPr lang="en-US" sz="1200" dirty="0">
              <a:latin typeface="Calibri"/>
              <a:cs typeface="Times New Roman"/>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Baths of Caracalla, facing Caldarium.jpg"/>
          <p:cNvPicPr>
            <a:picLocks noChangeAspect="1" noChangeArrowheads="1"/>
          </p:cNvPicPr>
          <p:nvPr/>
        </p:nvPicPr>
        <p:blipFill>
          <a:blip r:embed="rId3" cstate="print"/>
          <a:srcRect/>
          <a:stretch>
            <a:fillRect/>
          </a:stretch>
        </p:blipFill>
        <p:spPr bwMode="auto">
          <a:xfrm>
            <a:off x="4110038" y="196850"/>
            <a:ext cx="4686300" cy="2817813"/>
          </a:xfrm>
          <a:prstGeom prst="rect">
            <a:avLst/>
          </a:prstGeom>
          <a:noFill/>
          <a:ln w="9525">
            <a:noFill/>
            <a:miter lim="800000"/>
            <a:headEnd/>
            <a:tailEnd/>
          </a:ln>
        </p:spPr>
      </p:pic>
      <p:sp>
        <p:nvSpPr>
          <p:cNvPr id="28675" name="Rectangle 3"/>
          <p:cNvSpPr>
            <a:spLocks noChangeArrowheads="1"/>
          </p:cNvSpPr>
          <p:nvPr/>
        </p:nvSpPr>
        <p:spPr bwMode="auto">
          <a:xfrm>
            <a:off x="4117975" y="3005138"/>
            <a:ext cx="4279900" cy="307777"/>
          </a:xfrm>
          <a:prstGeom prst="rect">
            <a:avLst/>
          </a:prstGeom>
          <a:noFill/>
          <a:ln w="9525">
            <a:noFill/>
            <a:miter lim="800000"/>
            <a:headEnd/>
            <a:tailEnd/>
          </a:ln>
        </p:spPr>
        <p:txBody>
          <a:bodyPr wrap="square" lIns="91440" tIns="45720" rIns="91440" bIns="45720" anchor="t">
            <a:spAutoFit/>
          </a:bodyPr>
          <a:lstStyle/>
          <a:p>
            <a:r>
              <a:rPr lang="en-CA" sz="1400" dirty="0">
                <a:latin typeface="Calibri"/>
                <a:cs typeface="Arial"/>
              </a:rPr>
              <a:t>The Baths of Caracalla, ca. AD 212 (or 211) and 216/217.</a:t>
            </a:r>
          </a:p>
        </p:txBody>
      </p:sp>
      <p:pic>
        <p:nvPicPr>
          <p:cNvPr id="28676" name="Picture 5" descr="Image result for La Sainte Chapelle"/>
          <p:cNvPicPr>
            <a:picLocks noChangeAspect="1" noChangeArrowheads="1"/>
          </p:cNvPicPr>
          <p:nvPr/>
        </p:nvPicPr>
        <p:blipFill>
          <a:blip r:embed="rId4" cstate="print"/>
          <a:srcRect/>
          <a:stretch>
            <a:fillRect/>
          </a:stretch>
        </p:blipFill>
        <p:spPr bwMode="auto">
          <a:xfrm>
            <a:off x="4110038" y="3319463"/>
            <a:ext cx="4684712" cy="3111500"/>
          </a:xfrm>
          <a:prstGeom prst="rect">
            <a:avLst/>
          </a:prstGeom>
          <a:noFill/>
          <a:ln w="9525">
            <a:noFill/>
            <a:miter lim="800000"/>
            <a:headEnd/>
            <a:tailEnd/>
          </a:ln>
        </p:spPr>
      </p:pic>
      <p:sp>
        <p:nvSpPr>
          <p:cNvPr id="2" name="TextBox 1">
            <a:extLst>
              <a:ext uri="{FF2B5EF4-FFF2-40B4-BE49-F238E27FC236}">
                <a16:creationId xmlns="" xmlns:a16="http://schemas.microsoft.com/office/drawing/2014/main" id="{7178057A-798D-4081-9029-9BCDBF5C2537}"/>
              </a:ext>
            </a:extLst>
          </p:cNvPr>
          <p:cNvSpPr txBox="1"/>
          <p:nvPr/>
        </p:nvSpPr>
        <p:spPr>
          <a:xfrm>
            <a:off x="698500" y="2082800"/>
            <a:ext cx="2743200"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Banham writes: </a:t>
            </a:r>
            <a:r>
              <a:rPr lang="en-US" sz="1400" dirty="0">
                <a:solidFill>
                  <a:srgbClr val="FF0000"/>
                </a:solidFill>
                <a:latin typeface="Calibri"/>
                <a:cs typeface="Times New Roman"/>
              </a:rPr>
              <a:t>"a visit to Las Vegas would be as mandatory as a visit to the Baths of Caracalla or La Sainte Chapelle."</a:t>
            </a:r>
            <a:r>
              <a:rPr lang="en-US" sz="1400" dirty="0">
                <a:latin typeface="Calibri"/>
                <a:cs typeface="Times New Roman"/>
              </a:rPr>
              <a:t> As far as he was concerned the </a:t>
            </a:r>
            <a:r>
              <a:rPr lang="en-US" sz="1400" dirty="0">
                <a:solidFill>
                  <a:srgbClr val="FF0000"/>
                </a:solidFill>
                <a:latin typeface="Calibri"/>
                <a:cs typeface="Times New Roman"/>
              </a:rPr>
              <a:t>"point of studying Las Vegas, ultimately would be to see an example of how far environmental technology can be driven beyond the confines of architectural practice by designers who (for better or worse) are not inhibited by the traditions of architectonic culture, training and taste."</a:t>
            </a:r>
            <a:endParaRPr lang="en-US" sz="1200" dirty="0">
              <a:solidFill>
                <a:srgbClr val="FF0000"/>
              </a:solidFill>
              <a:latin typeface="Calibri"/>
              <a:cs typeface="Times New Roman"/>
            </a:endParaRPr>
          </a:p>
        </p:txBody>
      </p:sp>
      <p:sp>
        <p:nvSpPr>
          <p:cNvPr id="3" name="TextBox 2">
            <a:extLst>
              <a:ext uri="{FF2B5EF4-FFF2-40B4-BE49-F238E27FC236}">
                <a16:creationId xmlns="" xmlns:a16="http://schemas.microsoft.com/office/drawing/2014/main" id="{67EBFA6F-CB21-4B27-9F06-85ADCC8BD1B3}"/>
              </a:ext>
            </a:extLst>
          </p:cNvPr>
          <p:cNvSpPr txBox="1"/>
          <p:nvPr/>
        </p:nvSpPr>
        <p:spPr>
          <a:xfrm>
            <a:off x="4114800" y="6426200"/>
            <a:ext cx="48895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Arial"/>
              </a:rPr>
              <a:t>Sainte-Chapelle is a royal chapel in the Gothic style, 1238-1248.</a:t>
            </a:r>
            <a:endParaRPr lang="en-US" sz="500" dirty="0">
              <a:latin typeface="Calibri"/>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Image result for las vegas 1960s"/>
          <p:cNvPicPr>
            <a:picLocks noChangeAspect="1" noChangeArrowheads="1"/>
          </p:cNvPicPr>
          <p:nvPr/>
        </p:nvPicPr>
        <p:blipFill>
          <a:blip r:embed="rId2" cstate="print"/>
          <a:srcRect/>
          <a:stretch>
            <a:fillRect/>
          </a:stretch>
        </p:blipFill>
        <p:spPr bwMode="auto">
          <a:xfrm>
            <a:off x="1395264" y="527596"/>
            <a:ext cx="6646471" cy="4248472"/>
          </a:xfrm>
          <a:prstGeom prst="rect">
            <a:avLst/>
          </a:prstGeom>
          <a:noFill/>
          <a:ln w="9525">
            <a:noFill/>
            <a:miter lim="800000"/>
            <a:headEnd/>
            <a:tailEnd/>
          </a:ln>
        </p:spPr>
      </p:pic>
      <p:sp>
        <p:nvSpPr>
          <p:cNvPr id="3" name="TextBox 2">
            <a:extLst>
              <a:ext uri="{FF2B5EF4-FFF2-40B4-BE49-F238E27FC236}">
                <a16:creationId xmlns="" xmlns:a16="http://schemas.microsoft.com/office/drawing/2014/main" id="{1D75694C-0657-4728-94B6-16A25CD96306}"/>
              </a:ext>
            </a:extLst>
          </p:cNvPr>
          <p:cNvSpPr txBox="1"/>
          <p:nvPr/>
        </p:nvSpPr>
        <p:spPr>
          <a:xfrm>
            <a:off x="635000" y="4965700"/>
            <a:ext cx="816610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Banham wittily and perceptively defines Las Vegas as representing a </a:t>
            </a:r>
            <a:r>
              <a:rPr lang="en-US" sz="1400" dirty="0">
                <a:solidFill>
                  <a:srgbClr val="FF0000"/>
                </a:solidFill>
                <a:latin typeface="Calibri"/>
                <a:cs typeface="Times New Roman"/>
              </a:rPr>
              <a:t>"… change from forms assembled in light to light assembled in forms...</a:t>
            </a:r>
            <a:r>
              <a:rPr lang="en-US" sz="1400" dirty="0">
                <a:solidFill>
                  <a:srgbClr val="FF0000"/>
                </a:solidFill>
                <a:latin typeface="Arial"/>
                <a:cs typeface="Arial"/>
              </a:rPr>
              <a:t>—</a:t>
            </a:r>
            <a:r>
              <a:rPr lang="en-US" sz="1400" dirty="0">
                <a:solidFill>
                  <a:srgbClr val="FF0000"/>
                </a:solidFill>
                <a:latin typeface="Calibri"/>
                <a:cs typeface="Times New Roman"/>
              </a:rPr>
              <a:t>another version of formlessness, if not tastelessness... What defines the symbolic spaces and places of Las Vegas</a:t>
            </a:r>
            <a:r>
              <a:rPr lang="en-US" sz="1400" dirty="0">
                <a:solidFill>
                  <a:srgbClr val="FF0000"/>
                </a:solidFill>
                <a:latin typeface="Arial"/>
                <a:cs typeface="Arial"/>
              </a:rPr>
              <a:t>—</a:t>
            </a:r>
            <a:r>
              <a:rPr lang="en-US" sz="1400" dirty="0">
                <a:solidFill>
                  <a:srgbClr val="FF0000"/>
                </a:solidFill>
                <a:latin typeface="Calibri"/>
                <a:cs typeface="Times New Roman"/>
              </a:rPr>
              <a:t>the superhotels of The Strip, the casino-belt of Fremont Street</a:t>
            </a:r>
            <a:r>
              <a:rPr lang="en-US" sz="1400" dirty="0">
                <a:solidFill>
                  <a:srgbClr val="FF0000"/>
                </a:solidFill>
                <a:latin typeface="Arial"/>
                <a:cs typeface="Arial"/>
              </a:rPr>
              <a:t>—</a:t>
            </a:r>
            <a:r>
              <a:rPr lang="en-US" sz="1400" dirty="0">
                <a:solidFill>
                  <a:srgbClr val="FF0000"/>
                </a:solidFill>
                <a:latin typeface="Calibri"/>
                <a:cs typeface="Times New Roman"/>
              </a:rPr>
              <a:t>is pure environmental power, manifested as colored light.... [T]he fact remains that the effectiveness with which space is defined is overwhelming, the creation of virtual volumes without apparent structure is endemic, the variety and ingenuity of the lighting techniques is encyclopaedic..." </a:t>
            </a:r>
            <a:endParaRPr lang="en-US" sz="1200" dirty="0">
              <a:solidFill>
                <a:srgbClr val="FF0000"/>
              </a:solidFill>
              <a:latin typeface="Calibri"/>
              <a:cs typeface="Times New Roman"/>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967160" y="5495528"/>
            <a:ext cx="3335177" cy="523220"/>
          </a:xfrm>
          <a:prstGeom prst="rect">
            <a:avLst/>
          </a:prstGeom>
          <a:noFill/>
        </p:spPr>
        <p:txBody>
          <a:bodyPr wrap="square" lIns="91440" tIns="45720" rIns="91440" bIns="45720" rtlCol="0" anchor="t">
            <a:spAutoFit/>
          </a:bodyPr>
          <a:lstStyle/>
          <a:p>
            <a:r>
              <a:rPr lang="en-CA" sz="1400" dirty="0">
                <a:latin typeface="Calibri"/>
                <a:cs typeface="Arial"/>
              </a:rPr>
              <a:t>(New York: Praeger, 1972, original publication, 1914)</a:t>
            </a:r>
          </a:p>
        </p:txBody>
      </p:sp>
      <p:pic>
        <p:nvPicPr>
          <p:cNvPr id="2" name="Picture 2" descr="A picture containing text&#10;&#10;Description automatically generated">
            <a:extLst>
              <a:ext uri="{FF2B5EF4-FFF2-40B4-BE49-F238E27FC236}">
                <a16:creationId xmlns="" xmlns:a16="http://schemas.microsoft.com/office/drawing/2014/main" id="{43B15A5D-59FC-4915-97CD-7AEBB0019E07}"/>
              </a:ext>
            </a:extLst>
          </p:cNvPr>
          <p:cNvPicPr>
            <a:picLocks noChangeAspect="1"/>
          </p:cNvPicPr>
          <p:nvPr/>
        </p:nvPicPr>
        <p:blipFill>
          <a:blip r:embed="rId3" cstate="print"/>
          <a:stretch>
            <a:fillRect/>
          </a:stretch>
        </p:blipFill>
        <p:spPr>
          <a:xfrm>
            <a:off x="965200" y="832231"/>
            <a:ext cx="3340100" cy="4672838"/>
          </a:xfrm>
          <a:prstGeom prst="rect">
            <a:avLst/>
          </a:prstGeom>
        </p:spPr>
      </p:pic>
      <p:sp>
        <p:nvSpPr>
          <p:cNvPr id="3" name="TextBox 2">
            <a:extLst>
              <a:ext uri="{FF2B5EF4-FFF2-40B4-BE49-F238E27FC236}">
                <a16:creationId xmlns="" xmlns:a16="http://schemas.microsoft.com/office/drawing/2014/main" id="{828C9594-3941-4C8F-8328-8B79AD5D28FF}"/>
              </a:ext>
            </a:extLst>
          </p:cNvPr>
          <p:cNvSpPr txBox="1"/>
          <p:nvPr/>
        </p:nvSpPr>
        <p:spPr>
          <a:xfrm>
            <a:off x="5181600" y="1320800"/>
            <a:ext cx="2997200"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Banham’s reference to "colored light" recalls the visionary architecture of Paul Scheerbart and his 1914 book </a:t>
            </a:r>
            <a:r>
              <a:rPr lang="en-US" sz="1400" i="1" dirty="0">
                <a:latin typeface="Calibri"/>
                <a:cs typeface="Arial"/>
              </a:rPr>
              <a:t>Glass Architecture </a:t>
            </a:r>
            <a:r>
              <a:rPr lang="en-US" sz="1400" dirty="0">
                <a:latin typeface="Calibri"/>
                <a:cs typeface="Times New Roman"/>
              </a:rPr>
              <a:t>(</a:t>
            </a:r>
            <a:r>
              <a:rPr lang="en-US" sz="1400" dirty="0">
                <a:latin typeface="Calibri"/>
                <a:cs typeface="Arial"/>
              </a:rPr>
              <a:t>Glasarchitektur</a:t>
            </a:r>
            <a:r>
              <a:rPr lang="en-US" sz="1400" dirty="0">
                <a:latin typeface="Calibri"/>
                <a:cs typeface="Times New Roman"/>
              </a:rPr>
              <a:t>) with its call for "more colored light!" Scheerbart foretold of a sublime, technocratic civilization whose peaceful world-order was borne from the proliferation of crystal cities and floating continents of chromatic glass, a vision summed up in his aphorism: </a:t>
            </a:r>
            <a:r>
              <a:rPr lang="en-US" sz="1400" dirty="0">
                <a:solidFill>
                  <a:srgbClr val="FF0000"/>
                </a:solidFill>
                <a:latin typeface="Calibri"/>
                <a:cs typeface="Times New Roman"/>
              </a:rPr>
              <a:t>"Colored glass destroys all hatred at last." </a:t>
            </a:r>
            <a:r>
              <a:rPr lang="en-US" sz="1400" dirty="0">
                <a:latin typeface="Calibri"/>
                <a:cs typeface="Times New Roman"/>
              </a:rPr>
              <a:t>Banham links Scheerbart and Las Vegas directly: the nightscape of the city, he suggests, is an example of what Scheerbart was prophesizing and had </a:t>
            </a:r>
            <a:r>
              <a:rPr lang="en-US" sz="1400" dirty="0">
                <a:solidFill>
                  <a:srgbClr val="FF0000"/>
                </a:solidFill>
                <a:latin typeface="Calibri"/>
                <a:cs typeface="Times New Roman"/>
              </a:rPr>
              <a:t>"come true in oblique ways he could never have anticipated..." </a:t>
            </a:r>
            <a:endParaRPr lang="en-US" sz="1400" dirty="0">
              <a:solidFill>
                <a:srgbClr val="FF0000"/>
              </a:solidFill>
              <a:latin typeface="Times New Roman"/>
              <a:cs typeface="Times New Roman"/>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1634" name="Picture 2" descr="Theory and Design in the First Machine Age — Pallant Bookshop"/>
          <p:cNvPicPr>
            <a:picLocks noChangeAspect="1" noChangeArrowheads="1"/>
          </p:cNvPicPr>
          <p:nvPr/>
        </p:nvPicPr>
        <p:blipFill>
          <a:blip r:embed="rId3" cstate="print"/>
          <a:srcRect/>
          <a:stretch>
            <a:fillRect/>
          </a:stretch>
        </p:blipFill>
        <p:spPr bwMode="auto">
          <a:xfrm>
            <a:off x="768152" y="569888"/>
            <a:ext cx="2943448" cy="4604102"/>
          </a:xfrm>
          <a:prstGeom prst="rect">
            <a:avLst/>
          </a:prstGeom>
          <a:noFill/>
        </p:spPr>
      </p:pic>
      <p:pic>
        <p:nvPicPr>
          <p:cNvPr id="705538" name="Picture 2" descr="The architecture of the well-tempered environment : Banham, Reyner : Free  Download, Borrow, and Streaming : Internet Archive"/>
          <p:cNvPicPr>
            <a:picLocks noChangeAspect="1" noChangeArrowheads="1"/>
          </p:cNvPicPr>
          <p:nvPr/>
        </p:nvPicPr>
        <p:blipFill>
          <a:blip r:embed="rId4" cstate="print"/>
          <a:srcRect/>
          <a:stretch>
            <a:fillRect/>
          </a:stretch>
        </p:blipFill>
        <p:spPr bwMode="auto">
          <a:xfrm>
            <a:off x="4072384" y="570012"/>
            <a:ext cx="4312380" cy="4603576"/>
          </a:xfrm>
          <a:prstGeom prst="rect">
            <a:avLst/>
          </a:prstGeom>
          <a:noFill/>
        </p:spPr>
      </p:pic>
      <p:sp>
        <p:nvSpPr>
          <p:cNvPr id="5" name="Rectangle 4"/>
          <p:cNvSpPr/>
          <p:nvPr/>
        </p:nvSpPr>
        <p:spPr>
          <a:xfrm>
            <a:off x="4067820" y="5178028"/>
            <a:ext cx="3264420" cy="307777"/>
          </a:xfrm>
          <a:prstGeom prst="rect">
            <a:avLst/>
          </a:prstGeom>
        </p:spPr>
        <p:txBody>
          <a:bodyPr wrap="none" lIns="91440" tIns="45720" rIns="91440" bIns="45720" anchor="t">
            <a:spAutoFit/>
          </a:bodyPr>
          <a:lstStyle/>
          <a:p>
            <a:r>
              <a:rPr lang="en-CA" sz="1400" dirty="0">
                <a:latin typeface="Calibri"/>
                <a:cs typeface="Arial"/>
              </a:rPr>
              <a:t>(First published, Architectural Press, 1969)</a:t>
            </a:r>
          </a:p>
        </p:txBody>
      </p:sp>
      <p:sp>
        <p:nvSpPr>
          <p:cNvPr id="6" name="TextBox 5"/>
          <p:cNvSpPr txBox="1"/>
          <p:nvPr/>
        </p:nvSpPr>
        <p:spPr>
          <a:xfrm>
            <a:off x="772592" y="5173712"/>
            <a:ext cx="1455078" cy="307777"/>
          </a:xfrm>
          <a:prstGeom prst="rect">
            <a:avLst/>
          </a:prstGeom>
          <a:noFill/>
        </p:spPr>
        <p:txBody>
          <a:bodyPr wrap="none" lIns="91440" tIns="45720" rIns="91440" bIns="45720" rtlCol="0" anchor="t">
            <a:spAutoFit/>
          </a:bodyPr>
          <a:lstStyle/>
          <a:p>
            <a:r>
              <a:rPr lang="en-CA" sz="1400" dirty="0">
                <a:latin typeface="Calibri"/>
                <a:cs typeface="Arial"/>
              </a:rPr>
              <a:t>(MIT Press, 1960)</a:t>
            </a:r>
          </a:p>
        </p:txBody>
      </p:sp>
      <p:sp>
        <p:nvSpPr>
          <p:cNvPr id="2" name="TextBox 1">
            <a:extLst>
              <a:ext uri="{FF2B5EF4-FFF2-40B4-BE49-F238E27FC236}">
                <a16:creationId xmlns="" xmlns:a16="http://schemas.microsoft.com/office/drawing/2014/main" id="{5639F8F0-B07F-473C-8967-0F6C8EF93BED}"/>
              </a:ext>
            </a:extLst>
          </p:cNvPr>
          <p:cNvSpPr txBox="1"/>
          <p:nvPr/>
        </p:nvSpPr>
        <p:spPr>
          <a:xfrm>
            <a:off x="431800" y="5765800"/>
            <a:ext cx="82804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Scheerbart had been one of the prophets rediscovered by Banham in </a:t>
            </a:r>
            <a:r>
              <a:rPr lang="en-US" sz="1400" i="1" dirty="0">
                <a:latin typeface="Calibri"/>
                <a:cs typeface="Arial"/>
              </a:rPr>
              <a:t>Theory and Design in the First Machine Age</a:t>
            </a:r>
            <a:r>
              <a:rPr lang="en-US" sz="1400" dirty="0">
                <a:latin typeface="Calibri"/>
                <a:cs typeface="Arial"/>
              </a:rPr>
              <a:t>, </a:t>
            </a:r>
            <a:r>
              <a:rPr lang="en-US" sz="1400" dirty="0">
                <a:latin typeface="Calibri"/>
                <a:cs typeface="Times New Roman"/>
              </a:rPr>
              <a:t>and his stature remained high in </a:t>
            </a:r>
            <a:r>
              <a:rPr lang="en-US" sz="1400" i="1" dirty="0">
                <a:latin typeface="Calibri"/>
                <a:cs typeface="Arial"/>
              </a:rPr>
              <a:t>The Architecture of the Well-tempered Environment</a:t>
            </a:r>
            <a:r>
              <a:rPr lang="en-US" sz="1400" dirty="0">
                <a:latin typeface="Calibri"/>
                <a:cs typeface="Arial"/>
              </a:rPr>
              <a:t>. </a:t>
            </a:r>
            <a:endParaRPr lang="en-US" sz="1200" dirty="0">
              <a:latin typeface="Calibri"/>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1186" name="Picture 2" descr="https://i1.wp.com/writingcities.com/wp-content/uploads/2016/01/21470453.jpg"/>
          <p:cNvPicPr>
            <a:picLocks noChangeAspect="1" noChangeArrowheads="1"/>
          </p:cNvPicPr>
          <p:nvPr/>
        </p:nvPicPr>
        <p:blipFill>
          <a:blip r:embed="rId2" cstate="print"/>
          <a:srcRect/>
          <a:stretch>
            <a:fillRect/>
          </a:stretch>
        </p:blipFill>
        <p:spPr bwMode="auto">
          <a:xfrm>
            <a:off x="5238552" y="912788"/>
            <a:ext cx="3346450" cy="4743450"/>
          </a:xfrm>
          <a:prstGeom prst="rect">
            <a:avLst/>
          </a:prstGeom>
          <a:noFill/>
        </p:spPr>
      </p:pic>
      <p:sp>
        <p:nvSpPr>
          <p:cNvPr id="3" name="TextBox 2"/>
          <p:cNvSpPr txBox="1"/>
          <p:nvPr/>
        </p:nvSpPr>
        <p:spPr>
          <a:xfrm>
            <a:off x="5234608" y="5648548"/>
            <a:ext cx="659155" cy="307777"/>
          </a:xfrm>
          <a:prstGeom prst="rect">
            <a:avLst/>
          </a:prstGeom>
          <a:noFill/>
        </p:spPr>
        <p:txBody>
          <a:bodyPr wrap="none" lIns="91440" tIns="45720" rIns="91440" bIns="45720" rtlCol="0" anchor="t">
            <a:spAutoFit/>
          </a:bodyPr>
          <a:lstStyle/>
          <a:p>
            <a:r>
              <a:rPr lang="en-CA" sz="1400" dirty="0">
                <a:latin typeface="Calibri"/>
                <a:cs typeface="Arial"/>
              </a:rPr>
              <a:t>(2014)</a:t>
            </a:r>
          </a:p>
        </p:txBody>
      </p:sp>
      <p:sp>
        <p:nvSpPr>
          <p:cNvPr id="2" name="TextBox 1">
            <a:extLst>
              <a:ext uri="{FF2B5EF4-FFF2-40B4-BE49-F238E27FC236}">
                <a16:creationId xmlns="" xmlns:a16="http://schemas.microsoft.com/office/drawing/2014/main" id="{5BD74980-EA38-4C50-8936-5B9769F8CCC2}"/>
              </a:ext>
            </a:extLst>
          </p:cNvPr>
          <p:cNvSpPr txBox="1"/>
          <p:nvPr/>
        </p:nvSpPr>
        <p:spPr>
          <a:xfrm>
            <a:off x="558800" y="1765300"/>
            <a:ext cx="4064000"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Scheerbart wrote: </a:t>
            </a:r>
            <a:r>
              <a:rPr lang="en-US" sz="1400" dirty="0">
                <a:solidFill>
                  <a:srgbClr val="FF0000"/>
                </a:solidFill>
                <a:latin typeface="Calibri"/>
                <a:cs typeface="Times New Roman"/>
              </a:rPr>
              <a:t>"We live for the most part in closed rooms. These form the environment from which our culture grows. Our culture is to a certain extent the product of our architecture. If we want our culture to rise to a higher level, we are obliged, for better or for worse, to change our architecture. And this only becomes possible if we take away the closed character from the rooms in which we live. We can only do that by introducing glass architecture, which lets in the lights of the sun, the moon, and the stars, nor merely through a few windows, but through every possible wall, which will be made entirely of glass–of coloured glass. The new environment, which we thus create, must bring us a new culture."</a:t>
            </a:r>
            <a:r>
              <a:rPr lang="en-US" sz="1400" dirty="0">
                <a:latin typeface="Calibri"/>
                <a:cs typeface="Times New Roman"/>
              </a:rPr>
              <a:t> (p. 26) </a:t>
            </a:r>
            <a:endParaRPr lang="en-US" sz="1200" dirty="0">
              <a:latin typeface="Calibri"/>
              <a:cs typeface="Times New Roman"/>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https://i1.wp.com/writingcities.com/wp-content/uploads/2016/01/aa48260c34384bde4bf7e403d5ceedec.jpg"/>
          <p:cNvPicPr>
            <a:picLocks noChangeAspect="1" noChangeArrowheads="1"/>
          </p:cNvPicPr>
          <p:nvPr/>
        </p:nvPicPr>
        <p:blipFill>
          <a:blip r:embed="rId2" cstate="print"/>
          <a:srcRect/>
          <a:stretch>
            <a:fillRect/>
          </a:stretch>
        </p:blipFill>
        <p:spPr bwMode="auto">
          <a:xfrm>
            <a:off x="3310012" y="2754040"/>
            <a:ext cx="2769964" cy="3741858"/>
          </a:xfrm>
          <a:prstGeom prst="rect">
            <a:avLst/>
          </a:prstGeom>
          <a:noFill/>
        </p:spPr>
      </p:pic>
      <p:pic>
        <p:nvPicPr>
          <p:cNvPr id="1033" name="Picture 9" descr="https://unamaquinalectoradecontexto.files.wordpress.com/2011/09/taut-pabellon.jpg?w=560"/>
          <p:cNvPicPr>
            <a:picLocks noChangeAspect="1" noChangeArrowheads="1"/>
          </p:cNvPicPr>
          <p:nvPr/>
        </p:nvPicPr>
        <p:blipFill>
          <a:blip r:embed="rId3" cstate="print"/>
          <a:srcRect/>
          <a:stretch>
            <a:fillRect/>
          </a:stretch>
        </p:blipFill>
        <p:spPr bwMode="auto">
          <a:xfrm>
            <a:off x="391344" y="3983361"/>
            <a:ext cx="2677244" cy="2501382"/>
          </a:xfrm>
          <a:prstGeom prst="rect">
            <a:avLst/>
          </a:prstGeom>
          <a:noFill/>
        </p:spPr>
      </p:pic>
      <p:pic>
        <p:nvPicPr>
          <p:cNvPr id="5" name="Picture 2"/>
          <p:cNvPicPr>
            <a:picLocks noChangeAspect="1" noChangeArrowheads="1"/>
          </p:cNvPicPr>
          <p:nvPr/>
        </p:nvPicPr>
        <p:blipFill rotWithShape="1">
          <a:blip r:embed="rId4" cstate="print"/>
          <a:srcRect l="1471" t="4167" r="13725" b="3750"/>
          <a:stretch/>
        </p:blipFill>
        <p:spPr bwMode="auto">
          <a:xfrm>
            <a:off x="442112" y="633527"/>
            <a:ext cx="2302072" cy="2972174"/>
          </a:xfrm>
          <a:prstGeom prst="rect">
            <a:avLst/>
          </a:prstGeom>
          <a:noFill/>
          <a:ln w="9525">
            <a:noFill/>
            <a:miter lim="800000"/>
            <a:headEnd/>
            <a:tailEnd/>
          </a:ln>
        </p:spPr>
      </p:pic>
      <p:pic>
        <p:nvPicPr>
          <p:cNvPr id="6" name="Picture 4" descr="https://i1.wp.com/writingcities.com/wp-content/uploads/2016/01/c23bdc4b957c17070badbdcb3395cc89.jpg"/>
          <p:cNvPicPr>
            <a:picLocks noChangeAspect="1" noChangeArrowheads="1"/>
          </p:cNvPicPr>
          <p:nvPr/>
        </p:nvPicPr>
        <p:blipFill>
          <a:blip r:embed="rId5" cstate="print"/>
          <a:srcRect/>
          <a:stretch>
            <a:fillRect/>
          </a:stretch>
        </p:blipFill>
        <p:spPr bwMode="auto">
          <a:xfrm>
            <a:off x="3310012" y="368424"/>
            <a:ext cx="2775669" cy="2259987"/>
          </a:xfrm>
          <a:prstGeom prst="rect">
            <a:avLst/>
          </a:prstGeom>
          <a:noFill/>
        </p:spPr>
      </p:pic>
      <p:sp>
        <p:nvSpPr>
          <p:cNvPr id="2" name="TextBox 1">
            <a:extLst>
              <a:ext uri="{FF2B5EF4-FFF2-40B4-BE49-F238E27FC236}">
                <a16:creationId xmlns="" xmlns:a16="http://schemas.microsoft.com/office/drawing/2014/main" id="{EB1D9AA8-0B31-4CB8-8991-F22F0A7270CC}"/>
              </a:ext>
            </a:extLst>
          </p:cNvPr>
          <p:cNvSpPr txBox="1"/>
          <p:nvPr/>
        </p:nvSpPr>
        <p:spPr>
          <a:xfrm>
            <a:off x="6324600" y="749300"/>
            <a:ext cx="2425700" cy="5693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Bruno Taut, a prolific German architect, urban planner during the Weimar period shared Scheerbart's viewpoint: </a:t>
            </a:r>
            <a:r>
              <a:rPr lang="en-US" sz="1400" dirty="0">
                <a:solidFill>
                  <a:srgbClr val="FF0000"/>
                </a:solidFill>
                <a:latin typeface="Calibri"/>
                <a:cs typeface="Times New Roman"/>
              </a:rPr>
              <a:t>"The Glass House has no purpose other than to be beautiful. It is intended purely as a structure for exhibition and should be a beautiful source of ideas for 'lasting' architecture but is not itself intended as such. According to Paul Scheerbart, to whom it is dedicated, the Glass House should inspire the dissolution of current architecture’s far-too- restricted understanding of space and should introduce the effects and possibilities of glass into the world of architecture. May it, in its own way, help to foster a transformation of building toward the light and grace that it currently sorely lacks." </a:t>
            </a:r>
            <a:endParaRPr lang="en-US" sz="1200" dirty="0">
              <a:solidFill>
                <a:srgbClr val="FF0000"/>
              </a:solidFill>
              <a:latin typeface="Calibri"/>
              <a:cs typeface="Times New Roman"/>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22" name="Picture 2" descr="https://miro.medium.com/max/1490/1*h2IS7OIQ8SrHxZ4Kw9Jt7g.jpeg"/>
          <p:cNvPicPr>
            <a:picLocks noChangeAspect="1" noChangeArrowheads="1"/>
          </p:cNvPicPr>
          <p:nvPr/>
        </p:nvPicPr>
        <p:blipFill>
          <a:blip r:embed="rId3" cstate="print"/>
          <a:srcRect/>
          <a:stretch>
            <a:fillRect/>
          </a:stretch>
        </p:blipFill>
        <p:spPr bwMode="auto">
          <a:xfrm>
            <a:off x="5128320" y="215900"/>
            <a:ext cx="3436694" cy="5904656"/>
          </a:xfrm>
          <a:prstGeom prst="rect">
            <a:avLst/>
          </a:prstGeom>
          <a:noFill/>
        </p:spPr>
      </p:pic>
      <p:sp>
        <p:nvSpPr>
          <p:cNvPr id="3" name="Rectangle 2"/>
          <p:cNvSpPr/>
          <p:nvPr/>
        </p:nvSpPr>
        <p:spPr>
          <a:xfrm>
            <a:off x="5132512" y="6118696"/>
            <a:ext cx="3432968" cy="535920"/>
          </a:xfrm>
          <a:prstGeom prst="rect">
            <a:avLst/>
          </a:prstGeom>
        </p:spPr>
        <p:txBody>
          <a:bodyPr wrap="square" lIns="91440" tIns="45720" rIns="91440" bIns="45720" anchor="t">
            <a:spAutoFit/>
          </a:bodyPr>
          <a:lstStyle/>
          <a:p>
            <a:r>
              <a:rPr lang="en-CA" sz="1400" dirty="0">
                <a:latin typeface="Calibri"/>
                <a:cs typeface="Arial"/>
              </a:rPr>
              <a:t>R. Buckminster Fuller and Shoji Sadao</a:t>
            </a:r>
            <a:r>
              <a:rPr lang="en-CA" sz="1400" i="1" dirty="0">
                <a:latin typeface="Calibri"/>
                <a:cs typeface="Arial"/>
              </a:rPr>
              <a:t>, Dome over Manhattan</a:t>
            </a:r>
            <a:r>
              <a:rPr lang="en-CA" sz="1400" dirty="0">
                <a:latin typeface="Calibri"/>
                <a:cs typeface="Arial"/>
              </a:rPr>
              <a:t>, 1960.</a:t>
            </a:r>
          </a:p>
        </p:txBody>
      </p:sp>
      <p:sp>
        <p:nvSpPr>
          <p:cNvPr id="2" name="TextBox 1">
            <a:extLst>
              <a:ext uri="{FF2B5EF4-FFF2-40B4-BE49-F238E27FC236}">
                <a16:creationId xmlns="" xmlns:a16="http://schemas.microsoft.com/office/drawing/2014/main" id="{A19FDA2A-A02D-4CE6-ACB1-5BBCAC7355FB}"/>
              </a:ext>
            </a:extLst>
          </p:cNvPr>
          <p:cNvSpPr txBox="1"/>
          <p:nvPr/>
        </p:nvSpPr>
        <p:spPr>
          <a:xfrm>
            <a:off x="584200" y="2413000"/>
            <a:ext cx="427990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Banham was an alternative Modernist who challenged orthodoxies and offered a vision of a technologically-based architecture, underpinned by a keen "mechanical sensibility." His commitment to the "mechanical sensibility" and the "technological century" also led Banham to champion architects such as Buckminster Fuller. Banham recognized the fundamental nature of Buckminister Fuller's claims. </a:t>
            </a:r>
            <a:endParaRPr lang="en-US" sz="1200" dirty="0">
              <a:latin typeface="Calibri"/>
              <a:cs typeface="Times New Roman"/>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924324" y="3073152"/>
            <a:ext cx="3280385" cy="707886"/>
          </a:xfrm>
          <a:prstGeom prst="rect">
            <a:avLst/>
          </a:prstGeom>
        </p:spPr>
        <p:txBody>
          <a:bodyPr wrap="none" lIns="91440" tIns="45720" rIns="91440" bIns="45720" anchor="t">
            <a:spAutoFit/>
          </a:bodyPr>
          <a:lstStyle/>
          <a:p>
            <a:r>
              <a:rPr lang="en-CA" sz="4000" cap="all" dirty="0">
                <a:solidFill>
                  <a:schemeClr val="bg1"/>
                </a:solidFill>
                <a:latin typeface="Arial"/>
                <a:cs typeface="Times New Roman"/>
              </a:rPr>
              <a:t>Tom Wolfe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146" name="Picture 2" descr="https://miro.medium.com/max/2560/1*Etno5_pUt8TZT-TQaDkGtg.jpeg"/>
          <p:cNvPicPr>
            <a:picLocks noChangeAspect="1" noChangeArrowheads="1"/>
          </p:cNvPicPr>
          <p:nvPr/>
        </p:nvPicPr>
        <p:blipFill>
          <a:blip r:embed="rId2" cstate="print"/>
          <a:srcRect/>
          <a:stretch>
            <a:fillRect/>
          </a:stretch>
        </p:blipFill>
        <p:spPr bwMode="auto">
          <a:xfrm>
            <a:off x="404540" y="1263948"/>
            <a:ext cx="5447456" cy="4318521"/>
          </a:xfrm>
          <a:prstGeom prst="rect">
            <a:avLst/>
          </a:prstGeom>
          <a:noFill/>
        </p:spPr>
      </p:pic>
      <p:sp>
        <p:nvSpPr>
          <p:cNvPr id="3" name="Rectangle 2"/>
          <p:cNvSpPr/>
          <p:nvPr/>
        </p:nvSpPr>
        <p:spPr>
          <a:xfrm>
            <a:off x="404664" y="5584676"/>
            <a:ext cx="4525888" cy="307777"/>
          </a:xfrm>
          <a:prstGeom prst="rect">
            <a:avLst/>
          </a:prstGeom>
        </p:spPr>
        <p:txBody>
          <a:bodyPr wrap="square" lIns="91440" tIns="45720" rIns="91440" bIns="45720" anchor="t">
            <a:spAutoFit/>
          </a:bodyPr>
          <a:lstStyle/>
          <a:p>
            <a:r>
              <a:rPr lang="en-CA" sz="1400" dirty="0">
                <a:latin typeface="Calibri"/>
                <a:cs typeface="Arial"/>
              </a:rPr>
              <a:t>R. Buckminster Fuller</a:t>
            </a:r>
            <a:r>
              <a:rPr lang="en-CA" sz="1400" i="1" dirty="0">
                <a:latin typeface="Calibri"/>
                <a:cs typeface="Arial"/>
              </a:rPr>
              <a:t>, Dome over Manhattan</a:t>
            </a:r>
            <a:r>
              <a:rPr lang="en-CA" sz="1400" dirty="0">
                <a:latin typeface="Calibri"/>
                <a:cs typeface="Arial"/>
              </a:rPr>
              <a:t>, sketch, 1960.</a:t>
            </a:r>
          </a:p>
        </p:txBody>
      </p:sp>
      <p:sp>
        <p:nvSpPr>
          <p:cNvPr id="2" name="TextBox 1">
            <a:extLst>
              <a:ext uri="{FF2B5EF4-FFF2-40B4-BE49-F238E27FC236}">
                <a16:creationId xmlns="" xmlns:a16="http://schemas.microsoft.com/office/drawing/2014/main" id="{D391837E-6DFA-421A-8CF9-E7F81BD99159}"/>
              </a:ext>
            </a:extLst>
          </p:cNvPr>
          <p:cNvSpPr txBox="1"/>
          <p:nvPr/>
        </p:nvSpPr>
        <p:spPr>
          <a:xfrm>
            <a:off x="6096000" y="469900"/>
            <a:ext cx="2641600"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R. Buckminster Fuller’s radical proposal to envelop midtown Manhattan under a two-mile diameter hemispherical geodesic dome is often dismissed as an unserious imaginary proposition from a mad scientist or a purely hypothetical critical provocation. To do so is to dramatically underestimate the deeply practical grandeur of Fuller’s mind. Fuller posited his unique blend of geodesic mathematics and material science as a fundamental advancement in the human technomaterial capacity. When one is constantly considering issues of energy consumption and resource allocation on a global scale, two spherical miles is no longer an unreasonable scale, but rather a logical stepping stone toward massive reduction in energy use by systematically deploying technologies to temper the environment.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194" name="Picture 2" descr="https://miro.medium.com/max/3036/1*N5Os-mipYZznwb7J34imFg.jpeg"/>
          <p:cNvPicPr>
            <a:picLocks noChangeAspect="1" noChangeArrowheads="1"/>
          </p:cNvPicPr>
          <p:nvPr/>
        </p:nvPicPr>
        <p:blipFill>
          <a:blip r:embed="rId2" cstate="print"/>
          <a:srcRect/>
          <a:stretch>
            <a:fillRect/>
          </a:stretch>
        </p:blipFill>
        <p:spPr bwMode="auto">
          <a:xfrm>
            <a:off x="3191024" y="607740"/>
            <a:ext cx="5674033" cy="4034335"/>
          </a:xfrm>
          <a:prstGeom prst="rect">
            <a:avLst/>
          </a:prstGeom>
          <a:noFill/>
        </p:spPr>
      </p:pic>
      <p:sp>
        <p:nvSpPr>
          <p:cNvPr id="3" name="Rectangle 2"/>
          <p:cNvSpPr/>
          <p:nvPr/>
        </p:nvSpPr>
        <p:spPr>
          <a:xfrm>
            <a:off x="3195216" y="4648696"/>
            <a:ext cx="5192588" cy="307777"/>
          </a:xfrm>
          <a:prstGeom prst="rect">
            <a:avLst/>
          </a:prstGeom>
        </p:spPr>
        <p:txBody>
          <a:bodyPr wrap="square" lIns="91440" tIns="45720" rIns="91440" bIns="45720" anchor="t">
            <a:spAutoFit/>
          </a:bodyPr>
          <a:lstStyle/>
          <a:p>
            <a:r>
              <a:rPr lang="en-CA" sz="1400" dirty="0">
                <a:latin typeface="Calibri"/>
                <a:cs typeface="Arial"/>
              </a:rPr>
              <a:t>R. Buckminster Fuller and Shoji Sadao</a:t>
            </a:r>
            <a:r>
              <a:rPr lang="en-CA" sz="1400" i="1" dirty="0">
                <a:latin typeface="Calibri"/>
                <a:cs typeface="Arial"/>
              </a:rPr>
              <a:t>, Dome over Manhattan</a:t>
            </a:r>
            <a:r>
              <a:rPr lang="en-CA" sz="1400" dirty="0">
                <a:latin typeface="Calibri"/>
                <a:cs typeface="Arial"/>
              </a:rPr>
              <a:t>, 1960.</a:t>
            </a:r>
          </a:p>
        </p:txBody>
      </p:sp>
      <p:pic>
        <p:nvPicPr>
          <p:cNvPr id="4" name="Picture 13"/>
          <p:cNvPicPr>
            <a:picLocks noChangeAspect="1" noChangeArrowheads="1"/>
          </p:cNvPicPr>
          <p:nvPr/>
        </p:nvPicPr>
        <p:blipFill>
          <a:blip r:embed="rId3" cstate="print"/>
          <a:srcRect/>
          <a:stretch>
            <a:fillRect/>
          </a:stretch>
        </p:blipFill>
        <p:spPr bwMode="auto">
          <a:xfrm>
            <a:off x="279400" y="611932"/>
            <a:ext cx="2737768" cy="4032639"/>
          </a:xfrm>
          <a:prstGeom prst="rect">
            <a:avLst/>
          </a:prstGeom>
          <a:noFill/>
          <a:ln w="9525">
            <a:noFill/>
            <a:miter lim="800000"/>
            <a:headEnd/>
            <a:tailEnd/>
          </a:ln>
        </p:spPr>
      </p:pic>
      <p:sp>
        <p:nvSpPr>
          <p:cNvPr id="2" name="TextBox 1">
            <a:extLst>
              <a:ext uri="{FF2B5EF4-FFF2-40B4-BE49-F238E27FC236}">
                <a16:creationId xmlns="" xmlns:a16="http://schemas.microsoft.com/office/drawing/2014/main" id="{99ED4174-ABCD-430D-85EC-39B503E539AD}"/>
              </a:ext>
            </a:extLst>
          </p:cNvPr>
          <p:cNvSpPr txBox="1"/>
          <p:nvPr/>
        </p:nvSpPr>
        <p:spPr>
          <a:xfrm>
            <a:off x="279400" y="5080000"/>
            <a:ext cx="8585200"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Fuller was deeply serious in this regard: </a:t>
            </a:r>
            <a:r>
              <a:rPr lang="en-US" sz="1400" dirty="0">
                <a:solidFill>
                  <a:srgbClr val="FF0000"/>
                </a:solidFill>
                <a:latin typeface="Calibri"/>
                <a:cs typeface="Times New Roman"/>
              </a:rPr>
              <a:t>"I then did the calculation of the amount of surfaces of the buildings in New York that are being covered by my dome in this theoretical superimposition of it. I found that the surface of buildings which stood below our dome were eighty times the surface of my dome. Which would mean that if you just had the covering out there, you’d reduce heat losses in New York eighty times. We would reduce down to about 20 percent of the amount of energy input you’d have to put in today"</a:t>
            </a:r>
            <a:r>
              <a:rPr lang="en-US" sz="1400" dirty="0">
                <a:latin typeface="Calibri"/>
                <a:cs typeface="Times New Roman"/>
              </a:rPr>
              <a:t> (Fuller, Smith, 323). </a:t>
            </a:r>
            <a:endParaRPr lang="en-US" sz="1200" dirty="0">
              <a:latin typeface="Calibri"/>
              <a:cs typeface="Times New Roman"/>
            </a:endParaRPr>
          </a:p>
        </p:txBody>
      </p:sp>
      <p:sp>
        <p:nvSpPr>
          <p:cNvPr id="5" name="TextBox 4">
            <a:extLst>
              <a:ext uri="{FF2B5EF4-FFF2-40B4-BE49-F238E27FC236}">
                <a16:creationId xmlns="" xmlns:a16="http://schemas.microsoft.com/office/drawing/2014/main" id="{47629B1D-19E7-423B-99E3-CAE9BCF6F6ED}"/>
              </a:ext>
            </a:extLst>
          </p:cNvPr>
          <p:cNvSpPr txBox="1"/>
          <p:nvPr/>
        </p:nvSpPr>
        <p:spPr>
          <a:xfrm>
            <a:off x="279400" y="4648200"/>
            <a:ext cx="20447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Arial"/>
              </a:rPr>
              <a:t>(Chronicle Books, 2015)</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42" name="Picture 2" descr="SimplyDifferently.org: Geodesic Dome Notes &amp;amp; Calculator | Geodesic dome,  Geodesic, Expo 67"/>
          <p:cNvPicPr>
            <a:picLocks noChangeAspect="1" noChangeArrowheads="1"/>
          </p:cNvPicPr>
          <p:nvPr/>
        </p:nvPicPr>
        <p:blipFill>
          <a:blip r:embed="rId2" cstate="print"/>
          <a:srcRect/>
          <a:stretch>
            <a:fillRect/>
          </a:stretch>
        </p:blipFill>
        <p:spPr bwMode="auto">
          <a:xfrm>
            <a:off x="4091111" y="290240"/>
            <a:ext cx="4634233" cy="3053804"/>
          </a:xfrm>
          <a:prstGeom prst="rect">
            <a:avLst/>
          </a:prstGeom>
          <a:noFill/>
        </p:spPr>
      </p:pic>
      <p:pic>
        <p:nvPicPr>
          <p:cNvPr id="1034244" name="Picture 4" descr="U.S. Pavilion Montreal Expo 67. Buckminster Fuller | Flickr"/>
          <p:cNvPicPr>
            <a:picLocks noChangeAspect="1" noChangeArrowheads="1"/>
          </p:cNvPicPr>
          <p:nvPr/>
        </p:nvPicPr>
        <p:blipFill rotWithShape="1">
          <a:blip r:embed="rId3" cstate="print"/>
          <a:srcRect r="293" b="4310"/>
          <a:stretch/>
        </p:blipFill>
        <p:spPr bwMode="auto">
          <a:xfrm>
            <a:off x="4089276" y="3517900"/>
            <a:ext cx="4638013" cy="3045281"/>
          </a:xfrm>
          <a:prstGeom prst="rect">
            <a:avLst/>
          </a:prstGeom>
          <a:noFill/>
        </p:spPr>
      </p:pic>
      <p:sp>
        <p:nvSpPr>
          <p:cNvPr id="2" name="TextBox 1">
            <a:extLst>
              <a:ext uri="{FF2B5EF4-FFF2-40B4-BE49-F238E27FC236}">
                <a16:creationId xmlns="" xmlns:a16="http://schemas.microsoft.com/office/drawing/2014/main" id="{AB1B697C-A28A-4402-89E5-0C1BED5F99E8}"/>
              </a:ext>
            </a:extLst>
          </p:cNvPr>
          <p:cNvSpPr txBox="1"/>
          <p:nvPr/>
        </p:nvSpPr>
        <p:spPr>
          <a:xfrm>
            <a:off x="419100" y="1993900"/>
            <a:ext cx="349250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The theory checks out; the math works; the economy makes sense; yet midtown Manhattan has continued to remain domeless. As do the other sites of proposals to dome over cities</a:t>
            </a:r>
            <a:r>
              <a:rPr lang="en-US" sz="1400" dirty="0">
                <a:latin typeface="Arial"/>
                <a:cs typeface="Arial"/>
              </a:rPr>
              <a:t>—</a:t>
            </a:r>
            <a:r>
              <a:rPr lang="en-US" sz="1400" dirty="0">
                <a:latin typeface="Calibri"/>
                <a:cs typeface="Times New Roman"/>
              </a:rPr>
              <a:t>like the dome over Winooski, Vermont, a project Fuller did not propose, but was consulted publicly about to consider its feasibility of construction. In fact, Fuller’s geodesic dome system was never realized at any scale greater than a medium-to-large building as in the United States Pavilion for Expo 67 in Montreal. </a:t>
            </a:r>
            <a:endParaRPr lang="en-US" sz="1200" dirty="0">
              <a:latin typeface="Calibri"/>
              <a:cs typeface="Times New Roman"/>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220" name="AutoShape 4" descr="How Buckminster Fuller Made A Dome Over Manhattan Sound Sensibl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CA" dirty="0"/>
          </a:p>
        </p:txBody>
      </p:sp>
      <p:sp>
        <p:nvSpPr>
          <p:cNvPr id="1033222" name="AutoShape 6" descr="How Buckminster Fuller Made A Dome Over Manhattan Sound Sensibl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CA" dirty="0"/>
          </a:p>
        </p:txBody>
      </p:sp>
      <p:sp>
        <p:nvSpPr>
          <p:cNvPr id="1033224" name="AutoShape 8" descr="How Buckminster Fuller Made A Dome Over Manhattan Sound Sensibl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CA" dirty="0"/>
          </a:p>
        </p:txBody>
      </p:sp>
      <p:sp>
        <p:nvSpPr>
          <p:cNvPr id="1033226" name="AutoShape 10" descr="How Buckminster Fuller Made A Dome Over Manhattan Sound Sensibl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CA" dirty="0"/>
          </a:p>
        </p:txBody>
      </p:sp>
      <p:pic>
        <p:nvPicPr>
          <p:cNvPr id="1033233" name="Picture 17" descr="190038"/>
          <p:cNvPicPr>
            <a:picLocks noChangeAspect="1" noChangeArrowheads="1"/>
          </p:cNvPicPr>
          <p:nvPr/>
        </p:nvPicPr>
        <p:blipFill>
          <a:blip r:embed="rId2" cstate="print"/>
          <a:srcRect/>
          <a:stretch>
            <a:fillRect/>
          </a:stretch>
        </p:blipFill>
        <p:spPr bwMode="auto">
          <a:xfrm>
            <a:off x="306760" y="1098848"/>
            <a:ext cx="2016223" cy="3181747"/>
          </a:xfrm>
          <a:prstGeom prst="rect">
            <a:avLst/>
          </a:prstGeom>
          <a:noFill/>
        </p:spPr>
      </p:pic>
      <p:pic>
        <p:nvPicPr>
          <p:cNvPr id="1033235" name="Picture 19" descr="Utopia Or Oblivion Font"/>
          <p:cNvPicPr>
            <a:picLocks noChangeAspect="1" noChangeArrowheads="1"/>
          </p:cNvPicPr>
          <p:nvPr/>
        </p:nvPicPr>
        <p:blipFill>
          <a:blip r:embed="rId3" cstate="print"/>
          <a:srcRect/>
          <a:stretch>
            <a:fillRect/>
          </a:stretch>
        </p:blipFill>
        <p:spPr bwMode="auto">
          <a:xfrm>
            <a:off x="6707088" y="1094656"/>
            <a:ext cx="2132112" cy="3172769"/>
          </a:xfrm>
          <a:prstGeom prst="rect">
            <a:avLst/>
          </a:prstGeom>
          <a:noFill/>
        </p:spPr>
      </p:pic>
      <p:pic>
        <p:nvPicPr>
          <p:cNvPr id="1033237" name="Picture 21" descr="https://images-na.ssl-images-amazon.com/images/I/41ZwXzJD6mL._SX313_BO1,204,203,200_.jpg"/>
          <p:cNvPicPr>
            <a:picLocks noChangeAspect="1" noChangeArrowheads="1"/>
          </p:cNvPicPr>
          <p:nvPr/>
        </p:nvPicPr>
        <p:blipFill>
          <a:blip r:embed="rId4" cstate="print"/>
          <a:srcRect/>
          <a:stretch>
            <a:fillRect/>
          </a:stretch>
        </p:blipFill>
        <p:spPr bwMode="auto">
          <a:xfrm>
            <a:off x="2390800" y="1086148"/>
            <a:ext cx="2020875" cy="3179068"/>
          </a:xfrm>
          <a:prstGeom prst="rect">
            <a:avLst/>
          </a:prstGeom>
          <a:noFill/>
        </p:spPr>
      </p:pic>
      <p:pic>
        <p:nvPicPr>
          <p:cNvPr id="1033239" name="Picture 23"/>
          <p:cNvPicPr>
            <a:picLocks noChangeAspect="1" noChangeArrowheads="1"/>
          </p:cNvPicPr>
          <p:nvPr/>
        </p:nvPicPr>
        <p:blipFill>
          <a:blip r:embed="rId5" cstate="print"/>
          <a:srcRect/>
          <a:stretch>
            <a:fillRect/>
          </a:stretch>
        </p:blipFill>
        <p:spPr bwMode="auto">
          <a:xfrm>
            <a:off x="4462140" y="1090464"/>
            <a:ext cx="2171624" cy="3175558"/>
          </a:xfrm>
          <a:prstGeom prst="rect">
            <a:avLst/>
          </a:prstGeom>
          <a:noFill/>
          <a:ln w="9525">
            <a:noFill/>
            <a:miter lim="800000"/>
            <a:headEnd/>
            <a:tailEnd/>
          </a:ln>
        </p:spPr>
      </p:pic>
      <p:sp>
        <p:nvSpPr>
          <p:cNvPr id="2" name="TextBox 1">
            <a:extLst>
              <a:ext uri="{FF2B5EF4-FFF2-40B4-BE49-F238E27FC236}">
                <a16:creationId xmlns="" xmlns:a16="http://schemas.microsoft.com/office/drawing/2014/main" id="{492F3B85-C408-4164-BC9C-B10F83DAA0BA}"/>
              </a:ext>
            </a:extLst>
          </p:cNvPr>
          <p:cNvSpPr txBox="1"/>
          <p:nvPr/>
        </p:nvSpPr>
        <p:spPr>
          <a:xfrm>
            <a:off x="304800" y="5029200"/>
            <a:ext cx="85344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R. Buckminster Fuller was a 20th century inventor and visionary who did not limit himself to one field but worked as a </a:t>
            </a:r>
            <a:r>
              <a:rPr lang="en-US" sz="1400" dirty="0">
                <a:solidFill>
                  <a:srgbClr val="FF0000"/>
                </a:solidFill>
                <a:latin typeface="Calibri"/>
                <a:cs typeface="Times New Roman"/>
              </a:rPr>
              <a:t>"comprehensive anticipatory design scientist" </a:t>
            </a:r>
            <a:r>
              <a:rPr lang="en-US" sz="1400" dirty="0">
                <a:latin typeface="Calibri"/>
                <a:cs typeface="Times New Roman"/>
              </a:rPr>
              <a:t>to solve global problems. Fuller's ideas and work continue to influence new generations of designers, architects, scientists and artists working to create a sustainable planet. </a:t>
            </a:r>
            <a:endParaRPr lang="en-US" sz="1200" dirty="0">
              <a:latin typeface="Calibri"/>
              <a:cs typeface="Times New Roman"/>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2108" y="2458135"/>
            <a:ext cx="9148464" cy="1938992"/>
          </a:xfrm>
          <a:prstGeom prst="rect">
            <a:avLst/>
          </a:prstGeom>
        </p:spPr>
        <p:txBody>
          <a:bodyPr wrap="square" lIns="91440" tIns="45720" rIns="91440" bIns="45720" anchor="t">
            <a:spAutoFit/>
          </a:bodyPr>
          <a:lstStyle/>
          <a:p>
            <a:pPr algn="ctr"/>
            <a:r>
              <a:rPr lang="en-CA" sz="4000" cap="all" dirty="0">
                <a:solidFill>
                  <a:schemeClr val="bg1"/>
                </a:solidFill>
                <a:latin typeface="Calibri"/>
                <a:cs typeface="Times New Roman"/>
              </a:rPr>
              <a:t>Robert Venturi </a:t>
            </a:r>
            <a:endParaRPr lang="en-US" dirty="0">
              <a:solidFill>
                <a:schemeClr val="bg1"/>
              </a:solidFill>
            </a:endParaRPr>
          </a:p>
          <a:p>
            <a:pPr algn="ctr"/>
            <a:r>
              <a:rPr lang="en-CA" sz="4000" cap="all" dirty="0">
                <a:solidFill>
                  <a:schemeClr val="bg1"/>
                </a:solidFill>
                <a:latin typeface="Calibri"/>
                <a:cs typeface="Times New Roman"/>
              </a:rPr>
              <a:t>and Denise Scott Brown, </a:t>
            </a:r>
            <a:endParaRPr lang="en-US" dirty="0">
              <a:solidFill>
                <a:schemeClr val="bg1"/>
              </a:solidFill>
            </a:endParaRPr>
          </a:p>
          <a:p>
            <a:pPr algn="ctr"/>
            <a:r>
              <a:rPr lang="en-CA" sz="4000" i="1" cap="all" dirty="0">
                <a:solidFill>
                  <a:schemeClr val="bg1"/>
                </a:solidFill>
                <a:latin typeface="Calibri"/>
                <a:cs typeface="Times New Roman"/>
              </a:rPr>
              <a:t>Learning from Las Vegas</a:t>
            </a:r>
            <a:r>
              <a:rPr lang="en-CA" sz="4000" cap="all" dirty="0">
                <a:solidFill>
                  <a:schemeClr val="bg1"/>
                </a:solidFill>
                <a:latin typeface="Calibri"/>
                <a:cs typeface="Times New Roman"/>
              </a:rPr>
              <a:t>, 1972</a:t>
            </a:r>
            <a:endParaRPr lang="en-US" dirty="0">
              <a:solidFill>
                <a:schemeClr val="bg1"/>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5" name="Picture 4" descr="Image result for car enturi brown learning from las vegas"/>
          <p:cNvPicPr>
            <a:picLocks noChangeAspect="1" noChangeArrowheads="1"/>
          </p:cNvPicPr>
          <p:nvPr/>
        </p:nvPicPr>
        <p:blipFill>
          <a:blip r:embed="rId3" cstate="print"/>
          <a:srcRect/>
          <a:stretch>
            <a:fillRect/>
          </a:stretch>
        </p:blipFill>
        <p:spPr bwMode="auto">
          <a:xfrm>
            <a:off x="866552" y="954832"/>
            <a:ext cx="7402512" cy="4395787"/>
          </a:xfrm>
          <a:prstGeom prst="rect">
            <a:avLst/>
          </a:prstGeom>
          <a:noFill/>
          <a:ln w="9525">
            <a:noFill/>
            <a:miter lim="800000"/>
            <a:headEnd/>
            <a:tailEnd/>
          </a:ln>
        </p:spPr>
      </p:pic>
      <p:sp>
        <p:nvSpPr>
          <p:cNvPr id="30726" name="Rectangle 5"/>
          <p:cNvSpPr>
            <a:spLocks noChangeArrowheads="1"/>
          </p:cNvSpPr>
          <p:nvPr/>
        </p:nvSpPr>
        <p:spPr bwMode="auto">
          <a:xfrm>
            <a:off x="1467644" y="5600328"/>
            <a:ext cx="6210300" cy="307777"/>
          </a:xfrm>
          <a:prstGeom prst="rect">
            <a:avLst/>
          </a:prstGeom>
          <a:noFill/>
          <a:ln w="9525">
            <a:noFill/>
            <a:miter lim="800000"/>
            <a:headEnd/>
            <a:tailEnd/>
          </a:ln>
        </p:spPr>
        <p:txBody>
          <a:bodyPr wrap="square" lIns="91440" tIns="45720" rIns="91440" bIns="45720" anchor="t">
            <a:spAutoFit/>
          </a:bodyPr>
          <a:lstStyle/>
          <a:p>
            <a:pPr algn="ctr"/>
            <a:r>
              <a:rPr lang="en-CA" sz="1400" dirty="0">
                <a:latin typeface="Calibri"/>
                <a:cs typeface="Arial"/>
              </a:rPr>
              <a:t>Robert Venturi and Denise Scott Brown approaching Las Vegas, 1968.</a:t>
            </a:r>
            <a:endParaRPr lang="en-CA" sz="14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2"/>
          <p:cNvPicPr>
            <a:picLocks noChangeAspect="1" noChangeArrowheads="1"/>
          </p:cNvPicPr>
          <p:nvPr/>
        </p:nvPicPr>
        <p:blipFill>
          <a:blip r:embed="rId3" cstate="print"/>
          <a:srcRect/>
          <a:stretch>
            <a:fillRect/>
          </a:stretch>
        </p:blipFill>
        <p:spPr bwMode="auto">
          <a:xfrm>
            <a:off x="1178199" y="325299"/>
            <a:ext cx="6796254" cy="4697884"/>
          </a:xfrm>
          <a:prstGeom prst="rect">
            <a:avLst/>
          </a:prstGeom>
          <a:noFill/>
          <a:ln w="9525">
            <a:noFill/>
            <a:miter lim="800000"/>
            <a:headEnd/>
            <a:tailEnd/>
          </a:ln>
        </p:spPr>
      </p:pic>
      <p:sp>
        <p:nvSpPr>
          <p:cNvPr id="2" name="TextBox 1">
            <a:extLst>
              <a:ext uri="{FF2B5EF4-FFF2-40B4-BE49-F238E27FC236}">
                <a16:creationId xmlns="" xmlns:a16="http://schemas.microsoft.com/office/drawing/2014/main" id="{EA6B7E91-D644-439D-8F5A-8AECCA5D72C9}"/>
              </a:ext>
            </a:extLst>
          </p:cNvPr>
          <p:cNvSpPr txBox="1"/>
          <p:nvPr/>
        </p:nvSpPr>
        <p:spPr>
          <a:xfrm>
            <a:off x="330200" y="5587859"/>
            <a:ext cx="848360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Venturi and Scott Brown wrote a seminal work that catapulted Las Vegas to the forefront of the discussion of postmodernism of architecture. The book, </a:t>
            </a:r>
            <a:r>
              <a:rPr lang="en-US" sz="1400" i="1" dirty="0">
                <a:latin typeface="Calibri"/>
                <a:cs typeface="Arial"/>
              </a:rPr>
              <a:t>Learning From Las Veg</a:t>
            </a:r>
            <a:r>
              <a:rPr lang="en-US" sz="1400" i="1" dirty="0">
                <a:latin typeface="Calibri"/>
                <a:cs typeface="Times New Roman"/>
              </a:rPr>
              <a:t>as</a:t>
            </a:r>
            <a:r>
              <a:rPr lang="en-US" sz="1400" dirty="0">
                <a:latin typeface="Calibri"/>
                <a:cs typeface="Times New Roman"/>
              </a:rPr>
              <a:t>, published in 1972, was the outcome of a 10-day research expedition for an architecture studio in 1968. The studio was based on the essay "A Significance for A&amp;P Parking Lots, or Learning from Las Vegas," which they had published in </a:t>
            </a:r>
            <a:r>
              <a:rPr lang="en-US" sz="1400" i="1" dirty="0">
                <a:latin typeface="Calibri"/>
                <a:cs typeface="Arial"/>
              </a:rPr>
              <a:t>Architectural Forum</a:t>
            </a:r>
            <a:r>
              <a:rPr lang="en-US" sz="1400" dirty="0">
                <a:latin typeface="Calibri"/>
                <a:cs typeface="Arial"/>
              </a:rPr>
              <a:t> </a:t>
            </a:r>
            <a:r>
              <a:rPr lang="en-US" sz="1400" dirty="0">
                <a:latin typeface="Calibri"/>
                <a:cs typeface="Times New Roman"/>
              </a:rPr>
              <a:t>in March 1968</a:t>
            </a:r>
            <a:r>
              <a:rPr lang="en-US" sz="1400" dirty="0">
                <a:latin typeface="Calibri"/>
                <a:cs typeface="Arial"/>
              </a:rPr>
              <a:t>. </a:t>
            </a:r>
            <a:endParaRPr lang="en-US" sz="1200" dirty="0">
              <a:latin typeface="Calibri"/>
            </a:endParaRPr>
          </a:p>
        </p:txBody>
      </p:sp>
      <p:sp>
        <p:nvSpPr>
          <p:cNvPr id="3" name="Rectangle 2">
            <a:extLst>
              <a:ext uri="{FF2B5EF4-FFF2-40B4-BE49-F238E27FC236}">
                <a16:creationId xmlns="" xmlns:a16="http://schemas.microsoft.com/office/drawing/2014/main" id="{1D026F35-D126-4046-B749-6FCD5D3FFD06}"/>
              </a:ext>
            </a:extLst>
          </p:cNvPr>
          <p:cNvSpPr/>
          <p:nvPr/>
        </p:nvSpPr>
        <p:spPr>
          <a:xfrm>
            <a:off x="1178765" y="5025806"/>
            <a:ext cx="6786531" cy="523220"/>
          </a:xfrm>
          <a:prstGeom prst="rect">
            <a:avLst/>
          </a:prstGeom>
        </p:spPr>
        <p:txBody>
          <a:bodyPr wrap="square" lIns="91440" tIns="45720" rIns="91440" bIns="45720" anchor="t">
            <a:spAutoFit/>
          </a:bodyPr>
          <a:lstStyle/>
          <a:p>
            <a:r>
              <a:rPr lang="en-CA" sz="1400" dirty="0">
                <a:latin typeface="Calibri"/>
                <a:cs typeface="Arial"/>
              </a:rPr>
              <a:t>Venturi, Robert, Denise Scott Brown, and Steven Izenour. </a:t>
            </a:r>
            <a:r>
              <a:rPr lang="en-CA" sz="1400" i="1" dirty="0">
                <a:latin typeface="Calibri"/>
                <a:cs typeface="Arial"/>
              </a:rPr>
              <a:t>Learning from Las Vegas. </a:t>
            </a:r>
            <a:r>
              <a:rPr lang="en-CA" sz="1400" dirty="0">
                <a:latin typeface="Calibri"/>
                <a:cs typeface="Arial"/>
              </a:rPr>
              <a:t>Cambridge: MIT Press, 1977.</a:t>
            </a:r>
            <a:endParaRPr lang="en-US" dirty="0">
              <a:latin typeface="Calibri"/>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p:cNvPicPr>
            <a:picLocks noChangeAspect="1" noChangeArrowheads="1"/>
          </p:cNvPicPr>
          <p:nvPr/>
        </p:nvPicPr>
        <p:blipFill>
          <a:blip r:embed="rId3" cstate="print"/>
          <a:srcRect/>
          <a:stretch>
            <a:fillRect/>
          </a:stretch>
        </p:blipFill>
        <p:spPr bwMode="auto">
          <a:xfrm>
            <a:off x="793924" y="482600"/>
            <a:ext cx="3721100" cy="5892800"/>
          </a:xfrm>
          <a:prstGeom prst="rect">
            <a:avLst/>
          </a:prstGeom>
          <a:noFill/>
          <a:ln w="9525">
            <a:noFill/>
            <a:miter lim="800000"/>
            <a:headEnd/>
            <a:tailEnd/>
          </a:ln>
        </p:spPr>
      </p:pic>
      <p:sp>
        <p:nvSpPr>
          <p:cNvPr id="2" name="TextBox 1">
            <a:extLst>
              <a:ext uri="{FF2B5EF4-FFF2-40B4-BE49-F238E27FC236}">
                <a16:creationId xmlns="" xmlns:a16="http://schemas.microsoft.com/office/drawing/2014/main" id="{987B5620-B18A-43EF-8B37-7FF78ED8D3C6}"/>
              </a:ext>
            </a:extLst>
          </p:cNvPr>
          <p:cNvSpPr txBox="1"/>
          <p:nvPr/>
        </p:nvSpPr>
        <p:spPr>
          <a:xfrm>
            <a:off x="800100" y="6375400"/>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Arial"/>
              </a:rPr>
              <a:t>(Cambridge: MIT Press, 1977)</a:t>
            </a:r>
            <a:endParaRPr lang="en-US" sz="1400" dirty="0">
              <a:latin typeface="Calibri"/>
            </a:endParaRPr>
          </a:p>
        </p:txBody>
      </p:sp>
      <p:sp>
        <p:nvSpPr>
          <p:cNvPr id="3" name="TextBox 2">
            <a:extLst>
              <a:ext uri="{FF2B5EF4-FFF2-40B4-BE49-F238E27FC236}">
                <a16:creationId xmlns="" xmlns:a16="http://schemas.microsoft.com/office/drawing/2014/main" id="{D09F4267-FDA7-42DC-8416-42E8E5596C83}"/>
              </a:ext>
            </a:extLst>
          </p:cNvPr>
          <p:cNvSpPr txBox="1"/>
          <p:nvPr/>
        </p:nvSpPr>
        <p:spPr>
          <a:xfrm>
            <a:off x="4800600" y="1981200"/>
            <a:ext cx="3644900"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In the words of Scott Brown, the book </a:t>
            </a:r>
            <a:r>
              <a:rPr lang="en-US" sz="1400" i="1" dirty="0">
                <a:latin typeface="Calibri"/>
                <a:cs typeface="Arial"/>
              </a:rPr>
              <a:t>Learning from Las Vegas</a:t>
            </a:r>
            <a:r>
              <a:rPr lang="en-US" sz="1400" dirty="0">
                <a:latin typeface="Calibri"/>
                <a:cs typeface="Arial"/>
              </a:rPr>
              <a:t> </a:t>
            </a:r>
            <a:r>
              <a:rPr lang="en-US" sz="1400" dirty="0">
                <a:latin typeface="Calibri"/>
                <a:cs typeface="Times New Roman"/>
              </a:rPr>
              <a:t>is a </a:t>
            </a:r>
            <a:r>
              <a:rPr lang="en-US" sz="1400" dirty="0">
                <a:solidFill>
                  <a:srgbClr val="FF0000"/>
                </a:solidFill>
                <a:latin typeface="Calibri"/>
                <a:cs typeface="Times New Roman"/>
              </a:rPr>
              <a:t>"treatise on symbolism in architecture."</a:t>
            </a:r>
            <a:r>
              <a:rPr lang="en-US" sz="1400" dirty="0">
                <a:latin typeface="Calibri"/>
                <a:cs typeface="Times New Roman"/>
              </a:rPr>
              <a:t> Las Vegas is analyzed as a phenomenon of architectural communication. The 'Strip' is architecture of communication over space, achieved through style and signs. This is a unique condition in comparison to "enclosed space," which architects are more familiar with. The value of symbolism and allusion in architecture of vast space and speed are evidenced through the Strip. Hence, Las Vegas is not the subject of the book. The symbolism of architectural form is. </a:t>
            </a:r>
            <a:endParaRPr lang="en-US" sz="1200" dirty="0">
              <a:latin typeface="Calibri"/>
              <a:cs typeface="Times New Roman"/>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p:cNvPicPr>
            <a:picLocks noChangeAspect="1" noChangeArrowheads="1"/>
          </p:cNvPicPr>
          <p:nvPr/>
        </p:nvPicPr>
        <p:blipFill>
          <a:blip r:embed="rId3" cstate="print"/>
          <a:srcRect/>
          <a:stretch>
            <a:fillRect/>
          </a:stretch>
        </p:blipFill>
        <p:spPr bwMode="auto">
          <a:xfrm>
            <a:off x="341288" y="281856"/>
            <a:ext cx="5105400" cy="6286500"/>
          </a:xfrm>
          <a:prstGeom prst="rect">
            <a:avLst/>
          </a:prstGeom>
          <a:noFill/>
          <a:ln w="9525">
            <a:noFill/>
            <a:miter lim="800000"/>
            <a:headEnd/>
            <a:tailEnd/>
          </a:ln>
        </p:spPr>
      </p:pic>
      <p:sp>
        <p:nvSpPr>
          <p:cNvPr id="2" name="TextBox 1">
            <a:extLst>
              <a:ext uri="{FF2B5EF4-FFF2-40B4-BE49-F238E27FC236}">
                <a16:creationId xmlns="" xmlns:a16="http://schemas.microsoft.com/office/drawing/2014/main" id="{28E7D03F-FEB8-4583-B9A6-0BCF803A3B0A}"/>
              </a:ext>
            </a:extLst>
          </p:cNvPr>
          <p:cNvSpPr txBox="1"/>
          <p:nvPr/>
        </p:nvSpPr>
        <p:spPr>
          <a:xfrm>
            <a:off x="5727700" y="2412369"/>
            <a:ext cx="3033475"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The book is divided into two distinct parts. Part I provides a basic overview of Las Vegas as well as an analysis of individual issues regarding the Strip, its lighting, signs, and order. It is a culmination of library and field research gathered by three professors and thirteen students from the Yale School of Art and Architecture. </a:t>
            </a:r>
            <a:endParaRPr lang="en-US" sz="1200" dirty="0">
              <a:latin typeface="Calibri"/>
              <a:cs typeface="Times New Roman"/>
            </a:endParaRPr>
          </a:p>
        </p:txBody>
      </p:sp>
      <p:sp>
        <p:nvSpPr>
          <p:cNvPr id="3" name="Rectangle 2">
            <a:extLst>
              <a:ext uri="{FF2B5EF4-FFF2-40B4-BE49-F238E27FC236}">
                <a16:creationId xmlns="" xmlns:a16="http://schemas.microsoft.com/office/drawing/2014/main" id="{B60271F3-A0BB-469F-840D-6659EF720F36}"/>
              </a:ext>
            </a:extLst>
          </p:cNvPr>
          <p:cNvSpPr/>
          <p:nvPr/>
        </p:nvSpPr>
        <p:spPr>
          <a:xfrm>
            <a:off x="381000" y="279400"/>
            <a:ext cx="5067300" cy="6299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4" name="Picture 8"/>
          <p:cNvPicPr>
            <a:picLocks noChangeAspect="1" noChangeArrowheads="1"/>
          </p:cNvPicPr>
          <p:nvPr/>
        </p:nvPicPr>
        <p:blipFill rotWithShape="1">
          <a:blip r:embed="rId3" cstate="print"/>
          <a:srcRect l="1972" t="2632" r="197" b="5000"/>
          <a:stretch/>
        </p:blipFill>
        <p:spPr bwMode="auto">
          <a:xfrm>
            <a:off x="849040" y="1294408"/>
            <a:ext cx="7450347" cy="5269940"/>
          </a:xfrm>
          <a:prstGeom prst="rect">
            <a:avLst/>
          </a:prstGeom>
          <a:noFill/>
          <a:ln w="9525">
            <a:noFill/>
            <a:miter lim="800000"/>
            <a:headEnd/>
            <a:tailEnd/>
          </a:ln>
        </p:spPr>
      </p:pic>
      <p:pic>
        <p:nvPicPr>
          <p:cNvPr id="9" name="Picture 7"/>
          <p:cNvPicPr>
            <a:picLocks noChangeAspect="1" noChangeArrowheads="1"/>
          </p:cNvPicPr>
          <p:nvPr/>
        </p:nvPicPr>
        <p:blipFill rotWithShape="1">
          <a:blip r:embed="rId4" cstate="print"/>
          <a:srcRect l="18616" r="5251" b="19608"/>
          <a:stretch/>
        </p:blipFill>
        <p:spPr bwMode="auto">
          <a:xfrm>
            <a:off x="845356" y="430188"/>
            <a:ext cx="3364785" cy="864199"/>
          </a:xfrm>
          <a:prstGeom prst="rect">
            <a:avLst/>
          </a:prstGeom>
          <a:noFill/>
          <a:ln w="9525">
            <a:noFill/>
            <a:miter lim="800000"/>
            <a:headEnd/>
            <a:tailEnd/>
          </a:ln>
        </p:spPr>
      </p:pic>
      <p:sp>
        <p:nvSpPr>
          <p:cNvPr id="2" name="TextBox 1">
            <a:extLst>
              <a:ext uri="{FF2B5EF4-FFF2-40B4-BE49-F238E27FC236}">
                <a16:creationId xmlns="" xmlns:a16="http://schemas.microsoft.com/office/drawing/2014/main" id="{777556AA-AB1C-482E-8325-54DF92ED40A9}"/>
              </a:ext>
            </a:extLst>
          </p:cNvPr>
          <p:cNvSpPr txBox="1"/>
          <p:nvPr/>
        </p:nvSpPr>
        <p:spPr>
          <a:xfrm>
            <a:off x="5421005" y="4558528"/>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Times New Roman"/>
                <a:cs typeface="Times New Roman"/>
              </a:rPr>
              <a:t>Part II contains the synthesis of their data applied to symbolism in architecture and the iconography of urban sprawl. </a:t>
            </a:r>
          </a:p>
        </p:txBody>
      </p:sp>
      <p:cxnSp>
        <p:nvCxnSpPr>
          <p:cNvPr id="5" name="Straight Arrow Connector 4">
            <a:extLst>
              <a:ext uri="{FF2B5EF4-FFF2-40B4-BE49-F238E27FC236}">
                <a16:creationId xmlns="" xmlns:a16="http://schemas.microsoft.com/office/drawing/2014/main" id="{8F3602FB-8ECF-4BE2-8BFB-0F2DB3F110A5}"/>
              </a:ext>
            </a:extLst>
          </p:cNvPr>
          <p:cNvCxnSpPr/>
          <p:nvPr/>
        </p:nvCxnSpPr>
        <p:spPr>
          <a:xfrm flipV="1">
            <a:off x="781050" y="298450"/>
            <a:ext cx="7442200" cy="12700"/>
          </a:xfrm>
          <a:prstGeom prst="straightConnector1">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8" name="Straight Arrow Connector 7">
            <a:extLst>
              <a:ext uri="{FF2B5EF4-FFF2-40B4-BE49-F238E27FC236}">
                <a16:creationId xmlns="" xmlns:a16="http://schemas.microsoft.com/office/drawing/2014/main" id="{5C5431CE-32DF-4830-BF8D-71FD0FF43C18}"/>
              </a:ext>
            </a:extLst>
          </p:cNvPr>
          <p:cNvCxnSpPr>
            <a:cxnSpLocks/>
          </p:cNvCxnSpPr>
          <p:nvPr/>
        </p:nvCxnSpPr>
        <p:spPr>
          <a:xfrm>
            <a:off x="781050" y="6623050"/>
            <a:ext cx="3746500" cy="0"/>
          </a:xfrm>
          <a:prstGeom prst="straightConnector1">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0" name="Straight Arrow Connector 9">
            <a:extLst>
              <a:ext uri="{FF2B5EF4-FFF2-40B4-BE49-F238E27FC236}">
                <a16:creationId xmlns="" xmlns:a16="http://schemas.microsoft.com/office/drawing/2014/main" id="{B4132477-6B2B-4D89-B13C-23E067643CD3}"/>
              </a:ext>
            </a:extLst>
          </p:cNvPr>
          <p:cNvCxnSpPr>
            <a:cxnSpLocks/>
          </p:cNvCxnSpPr>
          <p:nvPr/>
        </p:nvCxnSpPr>
        <p:spPr>
          <a:xfrm>
            <a:off x="768350" y="298450"/>
            <a:ext cx="12700" cy="6337300"/>
          </a:xfrm>
          <a:prstGeom prst="straightConnector1">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1" name="Straight Arrow Connector 10">
            <a:extLst>
              <a:ext uri="{FF2B5EF4-FFF2-40B4-BE49-F238E27FC236}">
                <a16:creationId xmlns="" xmlns:a16="http://schemas.microsoft.com/office/drawing/2014/main" id="{09E3844E-93AF-4561-A625-E155AE24213E}"/>
              </a:ext>
            </a:extLst>
          </p:cNvPr>
          <p:cNvCxnSpPr>
            <a:cxnSpLocks/>
          </p:cNvCxnSpPr>
          <p:nvPr/>
        </p:nvCxnSpPr>
        <p:spPr>
          <a:xfrm flipV="1">
            <a:off x="4527550" y="3206749"/>
            <a:ext cx="3683000" cy="25400"/>
          </a:xfrm>
          <a:prstGeom prst="straightConnector1">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3" name="Straight Arrow Connector 12">
            <a:extLst>
              <a:ext uri="{FF2B5EF4-FFF2-40B4-BE49-F238E27FC236}">
                <a16:creationId xmlns="" xmlns:a16="http://schemas.microsoft.com/office/drawing/2014/main" id="{46E4D96D-806A-44E0-BA7E-7BD22B35A1E7}"/>
              </a:ext>
            </a:extLst>
          </p:cNvPr>
          <p:cNvCxnSpPr/>
          <p:nvPr/>
        </p:nvCxnSpPr>
        <p:spPr>
          <a:xfrm flipH="1" flipV="1">
            <a:off x="8220075" y="307975"/>
            <a:ext cx="12700" cy="2908300"/>
          </a:xfrm>
          <a:prstGeom prst="straightConnector1">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4" name="Straight Arrow Connector 13">
            <a:extLst>
              <a:ext uri="{FF2B5EF4-FFF2-40B4-BE49-F238E27FC236}">
                <a16:creationId xmlns="" xmlns:a16="http://schemas.microsoft.com/office/drawing/2014/main" id="{98964389-7579-4415-9F30-168D0E8D0687}"/>
              </a:ext>
            </a:extLst>
          </p:cNvPr>
          <p:cNvCxnSpPr/>
          <p:nvPr/>
        </p:nvCxnSpPr>
        <p:spPr>
          <a:xfrm>
            <a:off x="4540250" y="3219450"/>
            <a:ext cx="0" cy="3416300"/>
          </a:xfrm>
          <a:prstGeom prst="straightConnector1">
            <a:avLst/>
          </a:prstGeom>
          <a:ln>
            <a:solidFill>
              <a:srgbClr val="FF0000"/>
            </a:solidFill>
          </a:ln>
        </p:spPr>
        <p:style>
          <a:lnRef idx="2">
            <a:schemeClr val="accent2"/>
          </a:lnRef>
          <a:fillRef idx="0">
            <a:schemeClr val="accent2"/>
          </a:fillRef>
          <a:effectRef idx="1">
            <a:schemeClr val="accent2"/>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2"/>
          <p:cNvPicPr>
            <a:picLocks noChangeAspect="1" noChangeArrowheads="1"/>
          </p:cNvPicPr>
          <p:nvPr/>
        </p:nvPicPr>
        <p:blipFill>
          <a:blip r:embed="rId3" cstate="print"/>
          <a:srcRect/>
          <a:stretch>
            <a:fillRect/>
          </a:stretch>
        </p:blipFill>
        <p:spPr bwMode="auto">
          <a:xfrm>
            <a:off x="558801" y="312068"/>
            <a:ext cx="4665092" cy="3053726"/>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a:stretch>
            <a:fillRect/>
          </a:stretch>
        </p:blipFill>
        <p:spPr bwMode="auto">
          <a:xfrm>
            <a:off x="554588" y="3508152"/>
            <a:ext cx="4665112" cy="3032720"/>
          </a:xfrm>
          <a:prstGeom prst="rect">
            <a:avLst/>
          </a:prstGeom>
          <a:noFill/>
          <a:ln w="9525">
            <a:noFill/>
            <a:miter lim="800000"/>
            <a:headEnd/>
            <a:tailEnd/>
          </a:ln>
        </p:spPr>
      </p:pic>
      <p:sp>
        <p:nvSpPr>
          <p:cNvPr id="2" name="TextBox 1">
            <a:extLst>
              <a:ext uri="{FF2B5EF4-FFF2-40B4-BE49-F238E27FC236}">
                <a16:creationId xmlns="" xmlns:a16="http://schemas.microsoft.com/office/drawing/2014/main" id="{3E56638F-63A4-4D5E-B5ED-D5C80A5D7EC5}"/>
              </a:ext>
            </a:extLst>
          </p:cNvPr>
          <p:cNvSpPr txBox="1"/>
          <p:nvPr/>
        </p:nvSpPr>
        <p:spPr>
          <a:xfrm>
            <a:off x="5435600" y="3060700"/>
            <a:ext cx="31496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The 180-foot Dunes sign started the Pop City era, or the "Golden Age of the Sign" The Dunes sign was erected in 1964. </a:t>
            </a:r>
            <a:endParaRPr lang="en-US" sz="1200" dirty="0">
              <a:latin typeface="Calibri"/>
              <a:cs typeface="Times New Roman"/>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01" name="Rectangle 1"/>
          <p:cNvSpPr>
            <a:spLocks noChangeArrowheads="1"/>
          </p:cNvSpPr>
          <p:nvPr/>
        </p:nvSpPr>
        <p:spPr bwMode="auto">
          <a:xfrm>
            <a:off x="2580" y="3072919"/>
            <a:ext cx="9145527"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571500" indent="-571500" algn="ctr">
              <a:buFont typeface="Arial"/>
              <a:buChar char="•"/>
            </a:pPr>
            <a:r>
              <a:rPr lang="en-CA" sz="4000" dirty="0">
                <a:solidFill>
                  <a:schemeClr val="bg1"/>
                </a:solidFill>
                <a:latin typeface="Calibri"/>
                <a:ea typeface="Calibri" pitchFamily="34" charset="0"/>
                <a:cs typeface="Times New Roman"/>
              </a:rPr>
              <a:t>In the Words of Denise Scott Brown</a:t>
            </a:r>
            <a:endParaRPr lang="en-CA" sz="4000" b="0" i="0" u="none" strike="noStrike" cap="none" normalizeH="0" baseline="0" dirty="0">
              <a:ln>
                <a:noFill/>
              </a:ln>
              <a:solidFill>
                <a:schemeClr val="bg1"/>
              </a:solidFill>
              <a:effectLst/>
              <a:latin typeface="Calibri"/>
              <a:cs typeface="Times New Roman"/>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www.mascontext.com/wp-content/uploads/2012/03/13_invention_and_tradition_23.jpg"/>
          <p:cNvPicPr>
            <a:picLocks noChangeAspect="1" noChangeArrowheads="1"/>
          </p:cNvPicPr>
          <p:nvPr/>
        </p:nvPicPr>
        <p:blipFill>
          <a:blip r:embed="rId2" cstate="print"/>
          <a:srcRect/>
          <a:stretch>
            <a:fillRect/>
          </a:stretch>
        </p:blipFill>
        <p:spPr bwMode="auto">
          <a:xfrm>
            <a:off x="1797050" y="709613"/>
            <a:ext cx="5540375" cy="3654425"/>
          </a:xfrm>
          <a:prstGeom prst="rect">
            <a:avLst/>
          </a:prstGeom>
          <a:noFill/>
          <a:ln w="9525">
            <a:noFill/>
            <a:miter lim="800000"/>
            <a:headEnd/>
            <a:tailEnd/>
          </a:ln>
        </p:spPr>
      </p:pic>
      <p:sp>
        <p:nvSpPr>
          <p:cNvPr id="35843" name="Rectangle 2"/>
          <p:cNvSpPr>
            <a:spLocks noChangeArrowheads="1"/>
          </p:cNvSpPr>
          <p:nvPr/>
        </p:nvSpPr>
        <p:spPr bwMode="auto">
          <a:xfrm>
            <a:off x="1271588" y="4360863"/>
            <a:ext cx="6613525" cy="307777"/>
          </a:xfrm>
          <a:prstGeom prst="rect">
            <a:avLst/>
          </a:prstGeom>
          <a:noFill/>
          <a:ln w="9525">
            <a:noFill/>
            <a:miter lim="800000"/>
            <a:headEnd/>
            <a:tailEnd/>
          </a:ln>
        </p:spPr>
        <p:txBody>
          <a:bodyPr wrap="square" lIns="91440" tIns="45720" rIns="91440" bIns="45720" anchor="t">
            <a:spAutoFit/>
          </a:bodyPr>
          <a:lstStyle/>
          <a:p>
            <a:pPr algn="ctr"/>
            <a:r>
              <a:rPr lang="en-CA" sz="1400" dirty="0">
                <a:latin typeface="Calibri"/>
                <a:cs typeface="Arial"/>
              </a:rPr>
              <a:t>Denise Scott Brown, Las Vegas style and Denise style, 1966. Photo by Robert Venturi. </a:t>
            </a:r>
            <a:endParaRPr lang="en-US" dirty="0"/>
          </a:p>
        </p:txBody>
      </p:sp>
      <p:sp>
        <p:nvSpPr>
          <p:cNvPr id="2" name="TextBox 1">
            <a:extLst>
              <a:ext uri="{FF2B5EF4-FFF2-40B4-BE49-F238E27FC236}">
                <a16:creationId xmlns="" xmlns:a16="http://schemas.microsoft.com/office/drawing/2014/main" id="{3FB7CF3C-5898-4A94-AF85-A67C73D3FE34}"/>
              </a:ext>
            </a:extLst>
          </p:cNvPr>
          <p:cNvSpPr txBox="1"/>
          <p:nvPr/>
        </p:nvSpPr>
        <p:spPr>
          <a:xfrm>
            <a:off x="622300" y="4978400"/>
            <a:ext cx="7912100"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Denise Scott Brown has learned from many sources. She is a polymath: architect, urban planner, furniture designer, critic, theorist, photographer, filmmaker and DIY anthropologist. Throughout her career, this fact has been poorly acknowledged and certainly under-celebrated. Her professional achievements and innovations have often been accredited to her collaborator and husband Robert Venturi. Learning-from-what's-around-you has remained an overarching theme for Scott Brown. </a:t>
            </a:r>
            <a:endParaRPr lang="en-US" sz="1200" dirty="0">
              <a:latin typeface="Calibri"/>
              <a:cs typeface="Times New Roman"/>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www.mascontext.com/wp-content/uploads/2012/03/13_invention_and_tradition_01.jpg"/>
          <p:cNvPicPr>
            <a:picLocks noChangeAspect="1" noChangeArrowheads="1"/>
          </p:cNvPicPr>
          <p:nvPr/>
        </p:nvPicPr>
        <p:blipFill>
          <a:blip r:embed="rId3" cstate="print"/>
          <a:srcRect/>
          <a:stretch>
            <a:fillRect/>
          </a:stretch>
        </p:blipFill>
        <p:spPr bwMode="auto">
          <a:xfrm>
            <a:off x="433512" y="260648"/>
            <a:ext cx="4389438" cy="2862263"/>
          </a:xfrm>
          <a:prstGeom prst="rect">
            <a:avLst/>
          </a:prstGeom>
          <a:noFill/>
          <a:ln w="9525">
            <a:noFill/>
            <a:miter lim="800000"/>
            <a:headEnd/>
            <a:tailEnd/>
          </a:ln>
        </p:spPr>
      </p:pic>
      <p:sp>
        <p:nvSpPr>
          <p:cNvPr id="36867" name="Rectangle 2"/>
          <p:cNvSpPr>
            <a:spLocks noChangeArrowheads="1"/>
          </p:cNvSpPr>
          <p:nvPr/>
        </p:nvSpPr>
        <p:spPr bwMode="auto">
          <a:xfrm>
            <a:off x="433512" y="3124076"/>
            <a:ext cx="4389437" cy="523220"/>
          </a:xfrm>
          <a:prstGeom prst="rect">
            <a:avLst/>
          </a:prstGeom>
          <a:noFill/>
          <a:ln w="9525">
            <a:noFill/>
            <a:miter lim="800000"/>
            <a:headEnd/>
            <a:tailEnd/>
          </a:ln>
        </p:spPr>
        <p:txBody>
          <a:bodyPr wrap="square" lIns="91440" tIns="45720" rIns="91440" bIns="45720" anchor="t">
            <a:spAutoFit/>
          </a:bodyPr>
          <a:lstStyle/>
          <a:p>
            <a:r>
              <a:rPr lang="en-CA" sz="1400" dirty="0">
                <a:latin typeface="Calibri"/>
                <a:cs typeface="Arial"/>
              </a:rPr>
              <a:t>Robert and Denise Scott Brown, South Africa Veld, 1957.</a:t>
            </a:r>
          </a:p>
          <a:p>
            <a:endParaRPr lang="en-CA" sz="1400" dirty="0">
              <a:latin typeface="Calibri"/>
              <a:cs typeface="Arial"/>
            </a:endParaRPr>
          </a:p>
        </p:txBody>
      </p:sp>
      <p:pic>
        <p:nvPicPr>
          <p:cNvPr id="36868" name="Picture 4" descr="http://www.mascontext.com/wp-content/uploads/2012/03/13_invention_and_tradition_02.jpg"/>
          <p:cNvPicPr>
            <a:picLocks noChangeAspect="1" noChangeArrowheads="1"/>
          </p:cNvPicPr>
          <p:nvPr/>
        </p:nvPicPr>
        <p:blipFill>
          <a:blip r:embed="rId4" cstate="print"/>
          <a:srcRect/>
          <a:stretch>
            <a:fillRect/>
          </a:stretch>
        </p:blipFill>
        <p:spPr bwMode="auto">
          <a:xfrm>
            <a:off x="429320" y="3479924"/>
            <a:ext cx="4341812" cy="2809875"/>
          </a:xfrm>
          <a:prstGeom prst="rect">
            <a:avLst/>
          </a:prstGeom>
          <a:noFill/>
          <a:ln w="9525">
            <a:noFill/>
            <a:miter lim="800000"/>
            <a:headEnd/>
            <a:tailEnd/>
          </a:ln>
        </p:spPr>
      </p:pic>
      <p:sp>
        <p:nvSpPr>
          <p:cNvPr id="36869" name="Rectangle 4"/>
          <p:cNvSpPr>
            <a:spLocks noChangeArrowheads="1"/>
          </p:cNvSpPr>
          <p:nvPr/>
        </p:nvSpPr>
        <p:spPr bwMode="auto">
          <a:xfrm>
            <a:off x="433512" y="6288112"/>
            <a:ext cx="3421062" cy="307777"/>
          </a:xfrm>
          <a:prstGeom prst="rect">
            <a:avLst/>
          </a:prstGeom>
          <a:noFill/>
          <a:ln w="9525">
            <a:noFill/>
            <a:miter lim="800000"/>
            <a:headEnd/>
            <a:tailEnd/>
          </a:ln>
        </p:spPr>
        <p:txBody>
          <a:bodyPr wrap="square" lIns="91440" tIns="45720" rIns="91440" bIns="45720" anchor="t">
            <a:spAutoFit/>
          </a:bodyPr>
          <a:lstStyle/>
          <a:p>
            <a:r>
              <a:rPr lang="en-CA" sz="1400" dirty="0">
                <a:latin typeface="Calibri"/>
                <a:cs typeface="Arial"/>
              </a:rPr>
              <a:t>Denise Scott Brown, Nevada Desert, 1965.</a:t>
            </a:r>
          </a:p>
        </p:txBody>
      </p:sp>
      <p:sp>
        <p:nvSpPr>
          <p:cNvPr id="2" name="TextBox 1">
            <a:extLst>
              <a:ext uri="{FF2B5EF4-FFF2-40B4-BE49-F238E27FC236}">
                <a16:creationId xmlns="" xmlns:a16="http://schemas.microsoft.com/office/drawing/2014/main" id="{BE9DFC08-C171-422B-A7ED-CA182D56406C}"/>
              </a:ext>
            </a:extLst>
          </p:cNvPr>
          <p:cNvSpPr txBox="1"/>
          <p:nvPr/>
        </p:nvSpPr>
        <p:spPr>
          <a:xfrm>
            <a:off x="5168900" y="1651000"/>
            <a:ext cx="3543300"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Scott brown drew influences from her South-African background. </a:t>
            </a:r>
            <a:r>
              <a:rPr lang="en-US" sz="1400" dirty="0">
                <a:solidFill>
                  <a:srgbClr val="FF0000"/>
                </a:solidFill>
                <a:latin typeface="Calibri"/>
                <a:cs typeface="Times New Roman"/>
              </a:rPr>
              <a:t>"It was relatively easy to transfer my African attitude to an American one, suggesting that for the sake of cultural relevance and artistic vitality, American architects look at the landscape around them and learn. In that sense, mine is an African view of Las Vegas. Yet our analyses of the American suburban landscape were based in large part on European modes of scholarly inquiry; we defined the Las Vegas Strip by comparing it with historical European architecture, using categories set up for the study of traditional European urban space." </a:t>
            </a:r>
          </a:p>
          <a:p>
            <a:endParaRPr lang="en-US" sz="1400" dirty="0">
              <a:solidFill>
                <a:srgbClr val="FF0000"/>
              </a:solidFill>
              <a:latin typeface="Calibri"/>
              <a:cs typeface="Times New Roman"/>
            </a:endParaRPr>
          </a:p>
          <a:p>
            <a:r>
              <a:rPr lang="en-US" sz="1400" dirty="0">
                <a:latin typeface="Calibri"/>
                <a:cs typeface="Times New Roman"/>
              </a:rPr>
              <a:t>(http://www.mascontext.com/issues/13-ownership-spring-12/invention-and-tradition/)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www.mascontext.com/wp-content/uploads/2012/03/13_invention_and_tradition_03.jpg"/>
          <p:cNvPicPr>
            <a:picLocks noChangeAspect="1" noChangeArrowheads="1"/>
          </p:cNvPicPr>
          <p:nvPr/>
        </p:nvPicPr>
        <p:blipFill>
          <a:blip r:embed="rId3" cstate="print"/>
          <a:srcRect/>
          <a:stretch>
            <a:fillRect/>
          </a:stretch>
        </p:blipFill>
        <p:spPr bwMode="auto">
          <a:xfrm>
            <a:off x="212725" y="260350"/>
            <a:ext cx="4364038" cy="2876550"/>
          </a:xfrm>
          <a:prstGeom prst="rect">
            <a:avLst/>
          </a:prstGeom>
          <a:noFill/>
          <a:ln w="9525">
            <a:noFill/>
            <a:miter lim="800000"/>
            <a:headEnd/>
            <a:tailEnd/>
          </a:ln>
        </p:spPr>
      </p:pic>
      <p:sp>
        <p:nvSpPr>
          <p:cNvPr id="37891" name="Rectangle 2"/>
          <p:cNvSpPr>
            <a:spLocks noChangeArrowheads="1"/>
          </p:cNvSpPr>
          <p:nvPr/>
        </p:nvSpPr>
        <p:spPr bwMode="auto">
          <a:xfrm>
            <a:off x="212725" y="3149600"/>
            <a:ext cx="4356100" cy="523220"/>
          </a:xfrm>
          <a:prstGeom prst="rect">
            <a:avLst/>
          </a:prstGeom>
          <a:noFill/>
          <a:ln w="9525">
            <a:noFill/>
            <a:miter lim="800000"/>
            <a:headEnd/>
            <a:tailEnd/>
          </a:ln>
        </p:spPr>
        <p:txBody>
          <a:bodyPr wrap="square" lIns="91440" tIns="45720" rIns="91440" bIns="45720" anchor="t">
            <a:spAutoFit/>
          </a:bodyPr>
          <a:lstStyle/>
          <a:p>
            <a:r>
              <a:rPr lang="en-CA" sz="1400" dirty="0">
                <a:latin typeface="Calibri"/>
                <a:cs typeface="Arial"/>
              </a:rPr>
              <a:t>Robert and Denise Scott Brown, Cape Dutch farm house, 1957.</a:t>
            </a:r>
            <a:endParaRPr lang="en-US" dirty="0">
              <a:latin typeface="Calibri"/>
            </a:endParaRPr>
          </a:p>
        </p:txBody>
      </p:sp>
      <p:pic>
        <p:nvPicPr>
          <p:cNvPr id="37892" name="Picture 4" descr="http://www.mascontext.com/wp-content/uploads/2012/03/13_invention_and_tradition_04.jpg"/>
          <p:cNvPicPr>
            <a:picLocks noChangeAspect="1" noChangeArrowheads="1"/>
          </p:cNvPicPr>
          <p:nvPr/>
        </p:nvPicPr>
        <p:blipFill>
          <a:blip r:embed="rId4" cstate="print"/>
          <a:srcRect/>
          <a:stretch>
            <a:fillRect/>
          </a:stretch>
        </p:blipFill>
        <p:spPr bwMode="auto">
          <a:xfrm>
            <a:off x="4703763" y="260350"/>
            <a:ext cx="4222750" cy="2879725"/>
          </a:xfrm>
          <a:prstGeom prst="rect">
            <a:avLst/>
          </a:prstGeom>
          <a:noFill/>
          <a:ln w="9525">
            <a:noFill/>
            <a:miter lim="800000"/>
            <a:headEnd/>
            <a:tailEnd/>
          </a:ln>
        </p:spPr>
      </p:pic>
      <p:sp>
        <p:nvSpPr>
          <p:cNvPr id="37893" name="Rectangle 4"/>
          <p:cNvSpPr>
            <a:spLocks noChangeArrowheads="1"/>
          </p:cNvSpPr>
          <p:nvPr/>
        </p:nvSpPr>
        <p:spPr bwMode="auto">
          <a:xfrm>
            <a:off x="4699000" y="3144838"/>
            <a:ext cx="4229100" cy="523220"/>
          </a:xfrm>
          <a:prstGeom prst="rect">
            <a:avLst/>
          </a:prstGeom>
          <a:noFill/>
          <a:ln w="9525">
            <a:noFill/>
            <a:miter lim="800000"/>
            <a:headEnd/>
            <a:tailEnd/>
          </a:ln>
        </p:spPr>
        <p:txBody>
          <a:bodyPr wrap="square" lIns="91440" tIns="45720" rIns="91440" bIns="45720" anchor="t">
            <a:spAutoFit/>
          </a:bodyPr>
          <a:lstStyle/>
          <a:p>
            <a:r>
              <a:rPr lang="en-CA" sz="1400" dirty="0">
                <a:latin typeface="Calibri"/>
                <a:cs typeface="Arial"/>
              </a:rPr>
              <a:t>Robert and Denise Scott Brown, English thatch cottage in Natal Kwa Zulu, 1957.</a:t>
            </a:r>
            <a:endParaRPr lang="en-US" dirty="0">
              <a:latin typeface="Calibri"/>
            </a:endParaRPr>
          </a:p>
        </p:txBody>
      </p:sp>
      <p:pic>
        <p:nvPicPr>
          <p:cNvPr id="37894" name="Picture 6" descr="http://www.mascontext.com/wp-content/uploads/2012/03/13_invention_and_tradition_06.jpg"/>
          <p:cNvPicPr>
            <a:picLocks noChangeAspect="1" noChangeArrowheads="1"/>
          </p:cNvPicPr>
          <p:nvPr/>
        </p:nvPicPr>
        <p:blipFill rotWithShape="1">
          <a:blip r:embed="rId5" cstate="print"/>
          <a:srcRect t="12059" r="220"/>
          <a:stretch/>
        </p:blipFill>
        <p:spPr bwMode="auto">
          <a:xfrm>
            <a:off x="247650" y="3670300"/>
            <a:ext cx="4319594" cy="2538032"/>
          </a:xfrm>
          <a:prstGeom prst="rect">
            <a:avLst/>
          </a:prstGeom>
          <a:noFill/>
          <a:ln w="9525">
            <a:noFill/>
            <a:miter lim="800000"/>
            <a:headEnd/>
            <a:tailEnd/>
          </a:ln>
        </p:spPr>
      </p:pic>
      <p:sp>
        <p:nvSpPr>
          <p:cNvPr id="37895" name="Rectangle 6"/>
          <p:cNvSpPr>
            <a:spLocks noChangeArrowheads="1"/>
          </p:cNvSpPr>
          <p:nvPr/>
        </p:nvSpPr>
        <p:spPr bwMode="auto">
          <a:xfrm>
            <a:off x="211138" y="6207125"/>
            <a:ext cx="4318000" cy="523220"/>
          </a:xfrm>
          <a:prstGeom prst="rect">
            <a:avLst/>
          </a:prstGeom>
          <a:noFill/>
          <a:ln w="9525">
            <a:noFill/>
            <a:miter lim="800000"/>
            <a:headEnd/>
            <a:tailEnd/>
          </a:ln>
        </p:spPr>
        <p:txBody>
          <a:bodyPr wrap="square" lIns="91440" tIns="45720" rIns="91440" bIns="45720" anchor="t">
            <a:spAutoFit/>
          </a:bodyPr>
          <a:lstStyle/>
          <a:p>
            <a:r>
              <a:rPr lang="en-CA" sz="1400" dirty="0">
                <a:latin typeface="Calibri"/>
                <a:cs typeface="Arial"/>
              </a:rPr>
              <a:t>Robert and Denise Scott Brown, Mapoch village houses, 1957.</a:t>
            </a:r>
            <a:endParaRPr lang="en-US" dirty="0">
              <a:latin typeface="Calibri"/>
            </a:endParaRPr>
          </a:p>
        </p:txBody>
      </p:sp>
      <p:sp>
        <p:nvSpPr>
          <p:cNvPr id="2" name="TextBox 1">
            <a:extLst>
              <a:ext uri="{FF2B5EF4-FFF2-40B4-BE49-F238E27FC236}">
                <a16:creationId xmlns="" xmlns:a16="http://schemas.microsoft.com/office/drawing/2014/main" id="{0C42C303-2C7D-4435-9A1F-85F9311A836D}"/>
              </a:ext>
            </a:extLst>
          </p:cNvPr>
          <p:cNvSpPr txBox="1"/>
          <p:nvPr/>
        </p:nvSpPr>
        <p:spPr>
          <a:xfrm>
            <a:off x="5092700" y="4635500"/>
            <a:ext cx="34417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European colonists took their architecture with them and adapted it to conditions they found in the colonies. </a:t>
            </a:r>
            <a:endParaRPr lang="en-US" sz="1200" dirty="0">
              <a:latin typeface="Calibri"/>
              <a:cs typeface="Times New Roman"/>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nise Scott Brown byn1.jpg"/>
          <p:cNvPicPr/>
          <p:nvPr/>
        </p:nvPicPr>
        <p:blipFill>
          <a:blip r:embed="rId2" cstate="print"/>
          <a:srcRect/>
          <a:stretch>
            <a:fillRect/>
          </a:stretch>
        </p:blipFill>
        <p:spPr bwMode="auto">
          <a:xfrm>
            <a:off x="4629572" y="1374056"/>
            <a:ext cx="3926904" cy="3774380"/>
          </a:xfrm>
          <a:prstGeom prst="rect">
            <a:avLst/>
          </a:prstGeom>
          <a:noFill/>
          <a:ln w="9525">
            <a:noFill/>
            <a:miter lim="800000"/>
            <a:headEnd/>
            <a:tailEnd/>
          </a:ln>
        </p:spPr>
      </p:pic>
      <p:sp>
        <p:nvSpPr>
          <p:cNvPr id="373761" name="Rectangle 1"/>
          <p:cNvSpPr>
            <a:spLocks noChangeArrowheads="1"/>
          </p:cNvSpPr>
          <p:nvPr/>
        </p:nvSpPr>
        <p:spPr bwMode="auto">
          <a:xfrm>
            <a:off x="4630068" y="5148421"/>
            <a:ext cx="2100640"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400" b="0" i="0" u="none" strike="noStrike" cap="none" normalizeH="0" baseline="0" dirty="0">
                <a:ln>
                  <a:noFill/>
                </a:ln>
                <a:effectLst/>
                <a:latin typeface="Calibri"/>
                <a:ea typeface="Calibri" pitchFamily="34" charset="0"/>
                <a:cs typeface="Times New Roman"/>
              </a:rPr>
              <a:t>Denise Scott Brown, 2017</a:t>
            </a:r>
            <a:r>
              <a:rPr lang="en-CA" sz="1400" dirty="0">
                <a:latin typeface="Calibri"/>
                <a:ea typeface="Calibri" pitchFamily="34" charset="0"/>
                <a:cs typeface="Times New Roman"/>
              </a:rPr>
              <a:t>.</a:t>
            </a:r>
            <a:endParaRPr kumimoji="0" lang="en-CA" sz="1400" b="0" i="0" u="none" strike="noStrike" cap="none" normalizeH="0" baseline="0" dirty="0">
              <a:ln>
                <a:noFill/>
              </a:ln>
              <a:effectLst/>
              <a:latin typeface="Calibri"/>
              <a:cs typeface="Arial" pitchFamily="34" charset="0"/>
            </a:endParaRPr>
          </a:p>
        </p:txBody>
      </p:sp>
      <p:sp>
        <p:nvSpPr>
          <p:cNvPr id="3" name="TextBox 2">
            <a:extLst>
              <a:ext uri="{FF2B5EF4-FFF2-40B4-BE49-F238E27FC236}">
                <a16:creationId xmlns="" xmlns:a16="http://schemas.microsoft.com/office/drawing/2014/main" id="{BBE6BF5A-1380-4C60-9106-9353D6457ABA}"/>
              </a:ext>
            </a:extLst>
          </p:cNvPr>
          <p:cNvSpPr txBox="1"/>
          <p:nvPr/>
        </p:nvSpPr>
        <p:spPr>
          <a:xfrm>
            <a:off x="546100" y="2413000"/>
            <a:ext cx="3619500"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Growing up in South Africa remained a vivid and important ethnic memory. </a:t>
            </a:r>
            <a:r>
              <a:rPr lang="en-US" sz="1400" dirty="0">
                <a:solidFill>
                  <a:srgbClr val="FF0000"/>
                </a:solidFill>
                <a:latin typeface="Calibri"/>
                <a:cs typeface="Times New Roman"/>
              </a:rPr>
              <a:t>"Members of my family left Eastern Europe for Africa in the late 19th century. We were ethnics in the wilderness. My mother's parents, living in Zambia and Zimbabwe, started in mud huts, hunting for food, and cooking over outdoor fires. My mother grew up there and spoke some IsiNdebele." </a:t>
            </a:r>
            <a:endParaRPr lang="en-US" sz="1200" dirty="0">
              <a:solidFill>
                <a:srgbClr val="FF0000"/>
              </a:solidFill>
              <a:latin typeface="Calibri"/>
              <a:cs typeface="Times New Roman"/>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2" name="Picture 2" descr="https://d1tm14lrsghf7q.cloudfront.net/media/files/rtf/2019_08_FRAME/Denise_Scott_Brown_Legacy-06.jpg"/>
          <p:cNvPicPr>
            <a:picLocks noChangeAspect="1" noChangeArrowheads="1"/>
          </p:cNvPicPr>
          <p:nvPr/>
        </p:nvPicPr>
        <p:blipFill>
          <a:blip r:embed="rId2" cstate="print"/>
          <a:srcRect/>
          <a:stretch>
            <a:fillRect/>
          </a:stretch>
        </p:blipFill>
        <p:spPr bwMode="auto">
          <a:xfrm>
            <a:off x="1246436" y="459780"/>
            <a:ext cx="6653136" cy="4405279"/>
          </a:xfrm>
          <a:prstGeom prst="rect">
            <a:avLst/>
          </a:prstGeom>
          <a:noFill/>
        </p:spPr>
      </p:pic>
      <p:sp>
        <p:nvSpPr>
          <p:cNvPr id="3" name="Rectangle 2"/>
          <p:cNvSpPr/>
          <p:nvPr/>
        </p:nvSpPr>
        <p:spPr>
          <a:xfrm>
            <a:off x="1246684" y="4865469"/>
            <a:ext cx="5511948" cy="307777"/>
          </a:xfrm>
          <a:prstGeom prst="rect">
            <a:avLst/>
          </a:prstGeom>
        </p:spPr>
        <p:txBody>
          <a:bodyPr wrap="square" lIns="91440" tIns="45720" rIns="91440" bIns="45720" anchor="t">
            <a:spAutoFit/>
          </a:bodyPr>
          <a:lstStyle/>
          <a:p>
            <a:r>
              <a:rPr lang="en-CA" sz="1400" dirty="0">
                <a:latin typeface="Calibri"/>
                <a:cs typeface="Arial"/>
              </a:rPr>
              <a:t>Photograph Denise Scott Brown took in the 50s or 60s in South Africa.</a:t>
            </a:r>
          </a:p>
        </p:txBody>
      </p:sp>
      <p:sp>
        <p:nvSpPr>
          <p:cNvPr id="2" name="TextBox 1">
            <a:extLst>
              <a:ext uri="{FF2B5EF4-FFF2-40B4-BE49-F238E27FC236}">
                <a16:creationId xmlns="" xmlns:a16="http://schemas.microsoft.com/office/drawing/2014/main" id="{0F67AD93-ED5B-476A-98C8-40EA27DDA871}"/>
              </a:ext>
            </a:extLst>
          </p:cNvPr>
          <p:cNvSpPr txBox="1"/>
          <p:nvPr/>
        </p:nvSpPr>
        <p:spPr>
          <a:xfrm>
            <a:off x="1244600" y="5232400"/>
            <a:ext cx="6654800"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Calibri"/>
                <a:cs typeface="Times New Roman"/>
              </a:rPr>
              <a:t>"As an architecture student, I studied South African landscapes and housing and, gaining urban insight, I grew interested in the melding of African folk and white industrial-cultures. And when I saw the outrage of scholars and purists at such divergences from tradition, I gained a taste for studying the shocking... I was involved from childhood in such mixings of cultures in our multicultural country." </a:t>
            </a:r>
            <a:endParaRPr lang="en-US" sz="1200" dirty="0">
              <a:solidFill>
                <a:srgbClr val="FF0000"/>
              </a:solidFill>
              <a:latin typeface="Calibri"/>
              <a:cs typeface="Times New Roman"/>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6" name="Picture 2" descr="Maggie Laubser — AWARE Women artists / Femmes artistes"/>
          <p:cNvPicPr>
            <a:picLocks noChangeAspect="1" noChangeArrowheads="1"/>
          </p:cNvPicPr>
          <p:nvPr/>
        </p:nvPicPr>
        <p:blipFill>
          <a:blip r:embed="rId2" cstate="print"/>
          <a:srcRect/>
          <a:stretch>
            <a:fillRect/>
          </a:stretch>
        </p:blipFill>
        <p:spPr bwMode="auto">
          <a:xfrm>
            <a:off x="379388" y="396280"/>
            <a:ext cx="5118100" cy="5670551"/>
          </a:xfrm>
          <a:prstGeom prst="rect">
            <a:avLst/>
          </a:prstGeom>
          <a:noFill/>
        </p:spPr>
      </p:pic>
      <p:sp>
        <p:nvSpPr>
          <p:cNvPr id="4" name="Rectangle 3"/>
          <p:cNvSpPr/>
          <p:nvPr/>
        </p:nvSpPr>
        <p:spPr>
          <a:xfrm>
            <a:off x="381000" y="6067896"/>
            <a:ext cx="5118100" cy="307777"/>
          </a:xfrm>
          <a:prstGeom prst="rect">
            <a:avLst/>
          </a:prstGeom>
        </p:spPr>
        <p:txBody>
          <a:bodyPr wrap="square" lIns="91440" tIns="45720" rIns="91440" bIns="45720" anchor="t">
            <a:spAutoFit/>
          </a:bodyPr>
          <a:lstStyle/>
          <a:p>
            <a:r>
              <a:rPr lang="en-CA" sz="1400" dirty="0">
                <a:latin typeface="Calibri"/>
                <a:cs typeface="Arial"/>
              </a:rPr>
              <a:t>Maggie Laubser, </a:t>
            </a:r>
            <a:r>
              <a:rPr lang="en-CA" sz="1400" i="1" dirty="0">
                <a:latin typeface="Calibri"/>
                <a:cs typeface="Arial"/>
              </a:rPr>
              <a:t>Annie of the Royal Bafokeng</a:t>
            </a:r>
            <a:r>
              <a:rPr lang="en-CA" sz="1400" dirty="0">
                <a:latin typeface="Calibri"/>
                <a:cs typeface="Arial"/>
              </a:rPr>
              <a:t>, 1945, oil on canvas.</a:t>
            </a:r>
          </a:p>
        </p:txBody>
      </p:sp>
      <p:sp>
        <p:nvSpPr>
          <p:cNvPr id="2" name="TextBox 1">
            <a:extLst>
              <a:ext uri="{FF2B5EF4-FFF2-40B4-BE49-F238E27FC236}">
                <a16:creationId xmlns="" xmlns:a16="http://schemas.microsoft.com/office/drawing/2014/main" id="{BD2E19A6-38AE-4FD9-9EC5-4468019C015E}"/>
              </a:ext>
            </a:extLst>
          </p:cNvPr>
          <p:cNvSpPr txBox="1"/>
          <p:nvPr/>
        </p:nvSpPr>
        <p:spPr>
          <a:xfrm>
            <a:off x="6019800" y="1333500"/>
            <a:ext cx="2743200"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Artists were prominent in such cultural mixings.</a:t>
            </a:r>
            <a:r>
              <a:rPr lang="en-US" sz="1400" dirty="0">
                <a:solidFill>
                  <a:srgbClr val="FF0000"/>
                </a:solidFill>
                <a:latin typeface="Calibri"/>
                <a:cs typeface="Times New Roman"/>
              </a:rPr>
              <a:t> "They were latter-day Impressionists who interpreted rural Africans as the 'noble savage,' a la Gauguin and the Romantic movement. I love their paintings, but I love African depictions of Western life even more...And so my views of Las Vegas were initiated. There was also my discomfort with English expats who, shielding all but a small corner of our beautiful veld from view, said 'that could be a little bit of Surrey!' Why did it </a:t>
            </a:r>
            <a:r>
              <a:rPr lang="en-US" sz="1400" dirty="0">
                <a:solidFill>
                  <a:srgbClr val="FF0000"/>
                </a:solidFill>
                <a:latin typeface="Calibri"/>
                <a:cs typeface="Arial"/>
              </a:rPr>
              <a:t>have to look like Surrey to be beautiful, I asked, and affirmed my belief that what's considered ugly must nevertheless be examined and understood." </a:t>
            </a:r>
            <a:endParaRPr lang="en-US" dirty="0">
              <a:solidFill>
                <a:srgbClr val="FF0000"/>
              </a:solidFill>
              <a:latin typeface="Calibri"/>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CA" dirty="0"/>
          </a:p>
        </p:txBody>
      </p:sp>
      <p:pic>
        <p:nvPicPr>
          <p:cNvPr id="386051" name="Picture 3" descr="On Public Interior Space.pdf"/>
          <p:cNvPicPr>
            <a:picLocks noChangeAspect="1" noChangeArrowheads="1"/>
          </p:cNvPicPr>
          <p:nvPr/>
        </p:nvPicPr>
        <p:blipFill rotWithShape="1">
          <a:blip r:embed="rId2" cstate="print"/>
          <a:srcRect t="130" r="336" b="6218"/>
          <a:stretch/>
        </p:blipFill>
        <p:spPr bwMode="auto">
          <a:xfrm>
            <a:off x="1559620" y="2444750"/>
            <a:ext cx="2890931" cy="3470485"/>
          </a:xfrm>
          <a:prstGeom prst="rect">
            <a:avLst/>
          </a:prstGeom>
          <a:noFill/>
        </p:spPr>
      </p:pic>
      <p:sp>
        <p:nvSpPr>
          <p:cNvPr id="5" name="Rectangle 4"/>
          <p:cNvSpPr/>
          <p:nvPr/>
        </p:nvSpPr>
        <p:spPr>
          <a:xfrm>
            <a:off x="1562100" y="5923136"/>
            <a:ext cx="3086100" cy="523220"/>
          </a:xfrm>
          <a:prstGeom prst="rect">
            <a:avLst/>
          </a:prstGeom>
        </p:spPr>
        <p:txBody>
          <a:bodyPr wrap="square" lIns="91440" tIns="45720" rIns="91440" bIns="45720" anchor="t">
            <a:spAutoFit/>
          </a:bodyPr>
          <a:lstStyle/>
          <a:p>
            <a:r>
              <a:rPr lang="en-CA" sz="1400" i="1" dirty="0">
                <a:latin typeface="Calibri"/>
                <a:cs typeface="Arial"/>
              </a:rPr>
              <a:t>AA Files </a:t>
            </a:r>
            <a:r>
              <a:rPr lang="en-CA" sz="1400" dirty="0">
                <a:latin typeface="Calibri"/>
                <a:cs typeface="Arial"/>
              </a:rPr>
              <a:t>56 (London: Architectural Association Publications,  2007), 64-73.</a:t>
            </a:r>
          </a:p>
        </p:txBody>
      </p:sp>
      <p:pic>
        <p:nvPicPr>
          <p:cNvPr id="386053" name="Picture 5" descr="University of Michigan, Health System Master Plan - Denise Scott ..."/>
          <p:cNvPicPr>
            <a:picLocks noChangeAspect="1" noChangeArrowheads="1"/>
          </p:cNvPicPr>
          <p:nvPr/>
        </p:nvPicPr>
        <p:blipFill rotWithShape="1">
          <a:blip r:embed="rId3" cstate="print"/>
          <a:srcRect l="4368" t="6354" r="8064" b="7708"/>
          <a:stretch/>
        </p:blipFill>
        <p:spPr bwMode="auto">
          <a:xfrm>
            <a:off x="4699000" y="2455977"/>
            <a:ext cx="3150790" cy="3994159"/>
          </a:xfrm>
          <a:prstGeom prst="rect">
            <a:avLst/>
          </a:prstGeom>
          <a:noFill/>
        </p:spPr>
      </p:pic>
      <p:sp>
        <p:nvSpPr>
          <p:cNvPr id="2" name="TextBox 1">
            <a:extLst>
              <a:ext uri="{FF2B5EF4-FFF2-40B4-BE49-F238E27FC236}">
                <a16:creationId xmlns="" xmlns:a16="http://schemas.microsoft.com/office/drawing/2014/main" id="{6D0B4DF2-A5C0-436F-BDC6-AABD66263884}"/>
              </a:ext>
            </a:extLst>
          </p:cNvPr>
          <p:cNvSpPr txBox="1"/>
          <p:nvPr/>
        </p:nvSpPr>
        <p:spPr>
          <a:xfrm>
            <a:off x="495300" y="355600"/>
            <a:ext cx="8420100"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Calibri"/>
                <a:cs typeface="Times New Roman"/>
              </a:rPr>
              <a:t>"Then I came to America and studied city planning The social planners admonished us: you architects are so arrogant about what people want.... people stay away in droves from your spaces. You can’t say you're designing a public space. Only public use can make it public, and probably they won’t use yours because you haven't thought hard enough about what they want and need. You give them something you find beautiful, but what’s it worth if they can’t use it? I was their friend and sympathizer, I firmly straddled both camps." </a:t>
            </a:r>
          </a:p>
          <a:p>
            <a:endParaRPr lang="en-US" sz="1400" dirty="0">
              <a:latin typeface="Calibri"/>
              <a:cs typeface="Times New Roman"/>
            </a:endParaRPr>
          </a:p>
          <a:p>
            <a:r>
              <a:rPr lang="en-US" sz="1400" dirty="0">
                <a:latin typeface="Calibri"/>
                <a:cs typeface="Times New Roman"/>
              </a:rPr>
              <a:t>(see interview in </a:t>
            </a:r>
            <a:r>
              <a:rPr lang="en-US" sz="1400" i="1" dirty="0">
                <a:latin typeface="Calibri"/>
                <a:cs typeface="Times New Roman"/>
              </a:rPr>
              <a:t>Learning from Las Vegas</a:t>
            </a:r>
            <a:r>
              <a:rPr lang="en-US" sz="1400" dirty="0">
                <a:latin typeface="Calibri"/>
                <a:cs typeface="Times New Roman"/>
              </a:rPr>
              <a:t> with Denise Scott Brown: The Foundation by Nicholas Korody https://archinect.com/features/article/149970924/learning-from- learning-from-las-vegas-with-denise-scott-brown-part-i-the-foundation) </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09" name="Rectangle 1">
            <a:hlinkClick r:id="rId3" tooltip="Page 23"/>
          </p:cNvPr>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580611"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CA" dirty="0"/>
          </a:p>
        </p:txBody>
      </p:sp>
      <p:graphicFrame>
        <p:nvGraphicFramePr>
          <p:cNvPr id="580610" name="Object 2"/>
          <p:cNvGraphicFramePr>
            <a:graphicFrameLocks noChangeAspect="1"/>
          </p:cNvGraphicFramePr>
          <p:nvPr>
            <p:extLst>
              <p:ext uri="{D42A27DB-BD31-4B8C-83A1-F6EECF244321}">
                <p14:modId xmlns="" xmlns:p14="http://schemas.microsoft.com/office/powerpoint/2010/main" val="2257651429"/>
              </p:ext>
            </p:extLst>
          </p:nvPr>
        </p:nvGraphicFramePr>
        <p:xfrm>
          <a:off x="3848209" y="1469552"/>
          <a:ext cx="4678914" cy="3911700"/>
        </p:xfrm>
        <a:graphic>
          <a:graphicData uri="http://schemas.openxmlformats.org/presentationml/2006/ole">
            <p:oleObj spid="_x0000_s83969" name="Slide" r:id="rId4" imgW="4570378" imgH="3427437" progId="PowerPoint.Slide.12">
              <p:embed/>
            </p:oleObj>
          </a:graphicData>
        </a:graphic>
      </p:graphicFrame>
      <p:sp>
        <p:nvSpPr>
          <p:cNvPr id="2" name="TextBox 1">
            <a:extLst>
              <a:ext uri="{FF2B5EF4-FFF2-40B4-BE49-F238E27FC236}">
                <a16:creationId xmlns="" xmlns:a16="http://schemas.microsoft.com/office/drawing/2014/main" id="{4BA7AE95-F48A-475D-AD89-068BEA4FC731}"/>
              </a:ext>
            </a:extLst>
          </p:cNvPr>
          <p:cNvSpPr txBox="1"/>
          <p:nvPr/>
        </p:nvSpPr>
        <p:spPr>
          <a:xfrm>
            <a:off x="962885" y="2844800"/>
            <a:ext cx="2743200"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Bob Venturi was the only member of the architecture faculty who sympathized with Scott Brown's attempts to straddle architecture and planning responsibly. </a:t>
            </a:r>
            <a:endParaRPr lang="en-US" sz="1200" dirty="0">
              <a:latin typeface="Calibri"/>
              <a:cs typeface="Times New Roman"/>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0" y="3080435"/>
            <a:ext cx="9145860" cy="707886"/>
          </a:xfrm>
          <a:prstGeom prst="rect">
            <a:avLst/>
          </a:prstGeom>
        </p:spPr>
        <p:txBody>
          <a:bodyPr wrap="square" lIns="91440" tIns="45720" rIns="91440" bIns="45720" anchor="t">
            <a:spAutoFit/>
          </a:bodyPr>
          <a:lstStyle/>
          <a:p>
            <a:pPr marL="571500" indent="-571500" algn="ctr" eaLnBrk="0" hangingPunct="0">
              <a:buFont typeface="Arial"/>
              <a:buChar char="•"/>
            </a:pPr>
            <a:r>
              <a:rPr lang="en-CA" sz="4000" dirty="0">
                <a:solidFill>
                  <a:schemeClr val="bg1"/>
                </a:solidFill>
                <a:latin typeface="Calibri"/>
                <a:ea typeface="Calibri" pitchFamily="34" charset="0"/>
                <a:cs typeface="Times New Roman"/>
              </a:rPr>
              <a:t>The Meanings of Architectural Forms</a:t>
            </a:r>
            <a:endParaRPr lang="en-CA" sz="4000" dirty="0">
              <a:solidFill>
                <a:schemeClr val="bg1"/>
              </a:solidFill>
              <a:latin typeface="Calibri"/>
              <a:cs typeface="Times New Roman"/>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p:cNvPicPr>
            <a:picLocks noChangeAspect="1" noChangeArrowheads="1"/>
          </p:cNvPicPr>
          <p:nvPr/>
        </p:nvPicPr>
        <p:blipFill rotWithShape="1">
          <a:blip r:embed="rId3" cstate="print"/>
          <a:srcRect t="8824" r="-292" b="6667"/>
          <a:stretch/>
        </p:blipFill>
        <p:spPr bwMode="auto">
          <a:xfrm>
            <a:off x="4114800" y="426739"/>
            <a:ext cx="4660068" cy="2349963"/>
          </a:xfrm>
          <a:prstGeom prst="rect">
            <a:avLst/>
          </a:prstGeom>
          <a:noFill/>
          <a:ln w="9525">
            <a:noFill/>
            <a:miter lim="800000"/>
            <a:headEnd/>
            <a:tailEnd/>
          </a:ln>
        </p:spPr>
      </p:pic>
      <p:sp>
        <p:nvSpPr>
          <p:cNvPr id="19459" name="Rectangle 4"/>
          <p:cNvSpPr>
            <a:spLocks noChangeArrowheads="1"/>
          </p:cNvSpPr>
          <p:nvPr/>
        </p:nvSpPr>
        <p:spPr bwMode="auto">
          <a:xfrm>
            <a:off x="4114800" y="2773040"/>
            <a:ext cx="2436440" cy="307777"/>
          </a:xfrm>
          <a:prstGeom prst="rect">
            <a:avLst/>
          </a:prstGeom>
          <a:noFill/>
          <a:ln w="9525">
            <a:noFill/>
            <a:miter lim="800000"/>
            <a:headEnd/>
            <a:tailEnd/>
          </a:ln>
        </p:spPr>
        <p:txBody>
          <a:bodyPr wrap="square" lIns="91440" tIns="45720" rIns="91440" bIns="45720" anchor="t">
            <a:spAutoFit/>
          </a:bodyPr>
          <a:lstStyle/>
          <a:p>
            <a:r>
              <a:rPr lang="en-CA" sz="1400" dirty="0">
                <a:latin typeface="Calibri"/>
                <a:cs typeface="Arial"/>
              </a:rPr>
              <a:t>Elvis Presley’s </a:t>
            </a:r>
            <a:r>
              <a:rPr lang="en-CA" sz="1400" i="1" dirty="0">
                <a:latin typeface="Calibri"/>
                <a:cs typeface="Arial"/>
              </a:rPr>
              <a:t>Viva Las Vegas </a:t>
            </a:r>
          </a:p>
        </p:txBody>
      </p:sp>
      <p:pic>
        <p:nvPicPr>
          <p:cNvPr id="5" name="Picture 2"/>
          <p:cNvPicPr>
            <a:picLocks noChangeAspect="1" noChangeArrowheads="1"/>
          </p:cNvPicPr>
          <p:nvPr/>
        </p:nvPicPr>
        <p:blipFill>
          <a:blip r:embed="rId4" cstate="print"/>
          <a:srcRect/>
          <a:stretch>
            <a:fillRect/>
          </a:stretch>
        </p:blipFill>
        <p:spPr bwMode="auto">
          <a:xfrm>
            <a:off x="368300" y="431800"/>
            <a:ext cx="3621236" cy="2352147"/>
          </a:xfrm>
          <a:prstGeom prst="rect">
            <a:avLst/>
          </a:prstGeom>
          <a:noFill/>
          <a:ln w="9525">
            <a:noFill/>
            <a:miter lim="800000"/>
            <a:headEnd/>
            <a:tailEnd/>
          </a:ln>
        </p:spPr>
      </p:pic>
      <p:pic>
        <p:nvPicPr>
          <p:cNvPr id="659457" name="Picture 1"/>
          <p:cNvPicPr>
            <a:picLocks noChangeAspect="1" noChangeArrowheads="1"/>
          </p:cNvPicPr>
          <p:nvPr/>
        </p:nvPicPr>
        <p:blipFill rotWithShape="1">
          <a:blip r:embed="rId5" cstate="print"/>
          <a:srcRect l="4779" r="1470" b="-571"/>
          <a:stretch/>
        </p:blipFill>
        <p:spPr bwMode="auto">
          <a:xfrm>
            <a:off x="368300" y="3086472"/>
            <a:ext cx="4378302" cy="3032405"/>
          </a:xfrm>
          <a:prstGeom prst="rect">
            <a:avLst/>
          </a:prstGeom>
          <a:noFill/>
          <a:ln w="9525">
            <a:noFill/>
            <a:miter lim="800000"/>
            <a:headEnd/>
            <a:tailEnd/>
          </a:ln>
        </p:spPr>
      </p:pic>
      <p:sp>
        <p:nvSpPr>
          <p:cNvPr id="9" name="Rectangle 8"/>
          <p:cNvSpPr/>
          <p:nvPr/>
        </p:nvSpPr>
        <p:spPr>
          <a:xfrm>
            <a:off x="311076" y="6123012"/>
            <a:ext cx="962956" cy="307777"/>
          </a:xfrm>
          <a:prstGeom prst="rect">
            <a:avLst/>
          </a:prstGeom>
        </p:spPr>
        <p:txBody>
          <a:bodyPr wrap="none" lIns="91440" tIns="45720" rIns="91440" bIns="45720" anchor="t">
            <a:spAutoFit/>
          </a:bodyPr>
          <a:lstStyle/>
          <a:p>
            <a:r>
              <a:rPr lang="en-CA" sz="1400" dirty="0">
                <a:latin typeface="Calibri"/>
                <a:cs typeface="Arial"/>
              </a:rPr>
              <a:t>Tom Wolfe</a:t>
            </a:r>
          </a:p>
        </p:txBody>
      </p:sp>
      <p:sp>
        <p:nvSpPr>
          <p:cNvPr id="2" name="TextBox 1">
            <a:extLst>
              <a:ext uri="{FF2B5EF4-FFF2-40B4-BE49-F238E27FC236}">
                <a16:creationId xmlns="" xmlns:a16="http://schemas.microsoft.com/office/drawing/2014/main" id="{C28FCD70-7ED5-40A1-B9AB-477208645971}"/>
              </a:ext>
            </a:extLst>
          </p:cNvPr>
          <p:cNvSpPr txBox="1"/>
          <p:nvPr/>
        </p:nvSpPr>
        <p:spPr>
          <a:xfrm>
            <a:off x="5067300" y="3479800"/>
            <a:ext cx="3251200"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That same year saw Elvis’s </a:t>
            </a:r>
            <a:r>
              <a:rPr lang="en-US" sz="1400" i="1" dirty="0">
                <a:latin typeface="Calibri"/>
                <a:cs typeface="Arial"/>
              </a:rPr>
              <a:t>Viva Las Vegas</a:t>
            </a:r>
            <a:r>
              <a:rPr lang="en-US" sz="1400" dirty="0">
                <a:latin typeface="Calibri"/>
                <a:cs typeface="Arial"/>
              </a:rPr>
              <a:t> </a:t>
            </a:r>
            <a:r>
              <a:rPr lang="en-US" sz="1400" dirty="0">
                <a:latin typeface="Calibri"/>
                <a:cs typeface="Times New Roman"/>
              </a:rPr>
              <a:t>come out in cinemas and the publishing of Tom Wolfe’s seminal essay, "Las Vegas (What?) Las Vegas (Can't hear you! Too noisy) Las Vegas!!!!" in </a:t>
            </a:r>
            <a:r>
              <a:rPr lang="en-US" sz="1400" i="1" dirty="0">
                <a:latin typeface="Calibri"/>
                <a:cs typeface="Arial"/>
              </a:rPr>
              <a:t>Esquire </a:t>
            </a:r>
            <a:r>
              <a:rPr lang="en-US" sz="1400" i="1" dirty="0">
                <a:latin typeface="Calibri"/>
                <a:cs typeface="Times New Roman"/>
              </a:rPr>
              <a:t>magazine</a:t>
            </a:r>
            <a:r>
              <a:rPr lang="en-US" sz="1400" dirty="0">
                <a:latin typeface="Calibri"/>
                <a:cs typeface="Times New Roman"/>
              </a:rPr>
              <a:t>. While Elvis added to the popularization of Las Vegas among the masses, Tom Wolfe who developed a "new journalism" that popularized Las Vegas among the cultural critics. </a:t>
            </a:r>
            <a:endParaRPr lang="en-US" sz="1200" dirty="0">
              <a:latin typeface="Calibri"/>
              <a:cs typeface="Times New Roman"/>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392212" y="1031031"/>
            <a:ext cx="5971852" cy="4794815"/>
          </a:xfrm>
          <a:prstGeom prst="rect">
            <a:avLst/>
          </a:prstGeom>
          <a:noFill/>
          <a:ln w="9525">
            <a:noFill/>
            <a:miter lim="800000"/>
            <a:headEnd/>
            <a:tailEnd/>
          </a:ln>
        </p:spPr>
      </p:pic>
      <p:sp>
        <p:nvSpPr>
          <p:cNvPr id="2" name="TextBox 1">
            <a:extLst>
              <a:ext uri="{FF2B5EF4-FFF2-40B4-BE49-F238E27FC236}">
                <a16:creationId xmlns="" xmlns:a16="http://schemas.microsoft.com/office/drawing/2014/main" id="{4F29EC03-AD17-4114-B6A1-72F1FA1B6DBD}"/>
              </a:ext>
            </a:extLst>
          </p:cNvPr>
          <p:cNvSpPr txBox="1"/>
          <p:nvPr/>
        </p:nvSpPr>
        <p:spPr>
          <a:xfrm>
            <a:off x="6604000" y="1765300"/>
            <a:ext cx="2146300"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Scott Brown explains:</a:t>
            </a:r>
            <a:endParaRPr lang="en-US" sz="1400" dirty="0">
              <a:latin typeface="Calibri"/>
            </a:endParaRPr>
          </a:p>
          <a:p>
            <a:r>
              <a:rPr lang="en-US" sz="1400" dirty="0">
                <a:solidFill>
                  <a:srgbClr val="FF0000"/>
                </a:solidFill>
                <a:latin typeface="Calibri"/>
                <a:cs typeface="Times New Roman"/>
              </a:rPr>
              <a:t>"The forms we chose for analysis were new and undeniably American. Although scorned by architects as vulgar distortions and malformations of urbanism, they were the quotidian of the landscape; we sensed that they contained important lessons for architecture in the latter part of the twentieth century."</a:t>
            </a:r>
            <a:endParaRPr lang="en-US" sz="1400" dirty="0">
              <a:solidFill>
                <a:srgbClr val="FF0000"/>
              </a:solidFill>
              <a:latin typeface="Calibri"/>
            </a:endParaRPr>
          </a:p>
        </p:txBody>
      </p:sp>
      <p:sp>
        <p:nvSpPr>
          <p:cNvPr id="5" name="Rectangle 4">
            <a:extLst>
              <a:ext uri="{FF2B5EF4-FFF2-40B4-BE49-F238E27FC236}">
                <a16:creationId xmlns="" xmlns:a16="http://schemas.microsoft.com/office/drawing/2014/main" id="{22B9590A-9FE2-4771-BAC6-77F2F64100A5}"/>
              </a:ext>
            </a:extLst>
          </p:cNvPr>
          <p:cNvSpPr/>
          <p:nvPr/>
        </p:nvSpPr>
        <p:spPr>
          <a:xfrm>
            <a:off x="395715" y="5821486"/>
            <a:ext cx="5965593" cy="523220"/>
          </a:xfrm>
          <a:prstGeom prst="rect">
            <a:avLst/>
          </a:prstGeom>
        </p:spPr>
        <p:txBody>
          <a:bodyPr wrap="square" lIns="91440" tIns="45720" rIns="91440" bIns="45720" anchor="t">
            <a:spAutoFit/>
          </a:bodyPr>
          <a:lstStyle/>
          <a:p>
            <a:r>
              <a:rPr lang="en-CA" sz="1400" dirty="0">
                <a:latin typeface="Calibri"/>
                <a:cs typeface="Arial"/>
              </a:rPr>
              <a:t>Venturi, Robert, Denise Scott Brown, and Steven Izenour. </a:t>
            </a:r>
            <a:r>
              <a:rPr lang="en-CA" sz="1400" i="1" dirty="0">
                <a:latin typeface="Calibri"/>
                <a:cs typeface="Arial"/>
              </a:rPr>
              <a:t>Learning from Las Vegas. </a:t>
            </a:r>
            <a:r>
              <a:rPr lang="en-CA" sz="1400" dirty="0">
                <a:latin typeface="Calibri"/>
                <a:cs typeface="Arial"/>
              </a:rPr>
              <a:t>Cambridge: MIT Press, 1977.</a:t>
            </a:r>
            <a:endParaRPr lang="en-US" dirty="0">
              <a:latin typeface="Calibri"/>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ChangeArrowheads="1"/>
          </p:cNvSpPr>
          <p:nvPr/>
        </p:nvSpPr>
        <p:spPr bwMode="auto">
          <a:xfrm>
            <a:off x="2966616" y="4560912"/>
            <a:ext cx="3432175" cy="307777"/>
          </a:xfrm>
          <a:prstGeom prst="rect">
            <a:avLst/>
          </a:prstGeom>
          <a:noFill/>
          <a:ln w="9525">
            <a:noFill/>
            <a:miter lim="800000"/>
            <a:headEnd/>
            <a:tailEnd/>
          </a:ln>
        </p:spPr>
        <p:txBody>
          <a:bodyPr wrap="square" lIns="91440" tIns="45720" rIns="91440" bIns="45720" anchor="t">
            <a:spAutoFit/>
          </a:bodyPr>
          <a:lstStyle/>
          <a:p>
            <a:r>
              <a:rPr lang="en-CA" sz="1400" dirty="0">
                <a:latin typeface="Calibri"/>
                <a:cs typeface="Arial"/>
              </a:rPr>
              <a:t>Aladdin hotel and sign, 1967.</a:t>
            </a:r>
          </a:p>
        </p:txBody>
      </p:sp>
      <p:pic>
        <p:nvPicPr>
          <p:cNvPr id="8195" name="Picture 2"/>
          <p:cNvPicPr>
            <a:picLocks noChangeAspect="1" noChangeArrowheads="1"/>
          </p:cNvPicPr>
          <p:nvPr/>
        </p:nvPicPr>
        <p:blipFill>
          <a:blip r:embed="rId3" cstate="print"/>
          <a:srcRect/>
          <a:stretch>
            <a:fillRect/>
          </a:stretch>
        </p:blipFill>
        <p:spPr bwMode="auto">
          <a:xfrm>
            <a:off x="2952750" y="654844"/>
            <a:ext cx="6191250" cy="3886200"/>
          </a:xfrm>
          <a:prstGeom prst="rect">
            <a:avLst/>
          </a:prstGeom>
          <a:noFill/>
          <a:ln w="9525">
            <a:noFill/>
            <a:miter lim="800000"/>
            <a:headEnd/>
            <a:tailEnd/>
          </a:ln>
        </p:spPr>
      </p:pic>
      <p:pic>
        <p:nvPicPr>
          <p:cNvPr id="4" name="Picture 4" descr="Image result for aladdin las vegas 1960s"/>
          <p:cNvPicPr>
            <a:picLocks noChangeAspect="1" noChangeArrowheads="1"/>
          </p:cNvPicPr>
          <p:nvPr/>
        </p:nvPicPr>
        <p:blipFill>
          <a:blip r:embed="rId4" cstate="print"/>
          <a:srcRect/>
          <a:stretch>
            <a:fillRect/>
          </a:stretch>
        </p:blipFill>
        <p:spPr bwMode="auto">
          <a:xfrm>
            <a:off x="0" y="658912"/>
            <a:ext cx="2880320" cy="2316066"/>
          </a:xfrm>
          <a:prstGeom prst="rect">
            <a:avLst/>
          </a:prstGeom>
          <a:noFill/>
          <a:ln w="9525">
            <a:noFill/>
            <a:miter lim="800000"/>
            <a:headEnd/>
            <a:tailEnd/>
          </a:ln>
        </p:spPr>
      </p:pic>
      <p:pic>
        <p:nvPicPr>
          <p:cNvPr id="5" name="Picture 2" descr="Image result for aladdin las vegas 1960s"/>
          <p:cNvPicPr>
            <a:picLocks noChangeAspect="1" noChangeArrowheads="1"/>
          </p:cNvPicPr>
          <p:nvPr/>
        </p:nvPicPr>
        <p:blipFill>
          <a:blip r:embed="rId5" cstate="print"/>
          <a:srcRect/>
          <a:stretch>
            <a:fillRect/>
          </a:stretch>
        </p:blipFill>
        <p:spPr bwMode="auto">
          <a:xfrm>
            <a:off x="0" y="3081784"/>
            <a:ext cx="2886983" cy="1779587"/>
          </a:xfrm>
          <a:prstGeom prst="rect">
            <a:avLst/>
          </a:prstGeom>
          <a:noFill/>
          <a:ln w="9525">
            <a:noFill/>
            <a:miter lim="800000"/>
            <a:headEnd/>
            <a:tailEnd/>
          </a:ln>
        </p:spPr>
      </p:pic>
      <p:sp>
        <p:nvSpPr>
          <p:cNvPr id="2" name="TextBox 1">
            <a:extLst>
              <a:ext uri="{FF2B5EF4-FFF2-40B4-BE49-F238E27FC236}">
                <a16:creationId xmlns="" xmlns:a16="http://schemas.microsoft.com/office/drawing/2014/main" id="{67A44017-79B9-4C44-A15A-D854A52BE7B1}"/>
              </a:ext>
            </a:extLst>
          </p:cNvPr>
          <p:cNvSpPr txBox="1"/>
          <p:nvPr/>
        </p:nvSpPr>
        <p:spPr>
          <a:xfrm>
            <a:off x="685800" y="5219700"/>
            <a:ext cx="7988300"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For example, although architect Martin Stern hated the sign that rivaled with his relatively undecorated building, the owner, Milton Prell, hotel owner and developer, loved it. The sculptural three-dimensional sign topped by a lamp expressed the theme of Aladdin, in which a boy is granted wishes by a genie in a lamp. Like the Dunes, Aladdin took its theme from </a:t>
            </a:r>
            <a:r>
              <a:rPr lang="en-US" sz="1400" i="1" dirty="0">
                <a:latin typeface="Calibri"/>
                <a:cs typeface="Times New Roman"/>
              </a:rPr>
              <a:t>One Thousand and One Nights</a:t>
            </a:r>
            <a:r>
              <a:rPr lang="en-US" sz="1400" dirty="0">
                <a:latin typeface="Calibri"/>
                <a:cs typeface="Times New Roman"/>
              </a:rPr>
              <a:t> (a collection of Middle Eastern folk tales), yet Aladdin’s tale was considered even more appropriate to the Strip. </a:t>
            </a:r>
            <a:endParaRPr lang="en-US" sz="1200" dirty="0">
              <a:latin typeface="Calibri"/>
              <a:cs typeface="Times New Roman"/>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p:cNvSpPr>
            <a:spLocks noChangeArrowheads="1"/>
          </p:cNvSpPr>
          <p:nvPr/>
        </p:nvSpPr>
        <p:spPr bwMode="auto">
          <a:xfrm>
            <a:off x="230187" y="2811016"/>
            <a:ext cx="5281613" cy="307777"/>
          </a:xfrm>
          <a:prstGeom prst="rect">
            <a:avLst/>
          </a:prstGeom>
          <a:noFill/>
          <a:ln w="9525">
            <a:noFill/>
            <a:miter lim="800000"/>
            <a:headEnd/>
            <a:tailEnd/>
          </a:ln>
        </p:spPr>
        <p:txBody>
          <a:bodyPr wrap="square" lIns="91440" tIns="45720" rIns="91440" bIns="45720" anchor="t">
            <a:spAutoFit/>
          </a:bodyPr>
          <a:lstStyle/>
          <a:p>
            <a:r>
              <a:rPr lang="en-CA" sz="1400" dirty="0">
                <a:latin typeface="Calibri"/>
                <a:cs typeface="Arial"/>
              </a:rPr>
              <a:t>The Landmark appropriated the sculptural qualities of the sign, 1969.</a:t>
            </a:r>
          </a:p>
        </p:txBody>
      </p:sp>
      <p:pic>
        <p:nvPicPr>
          <p:cNvPr id="16387" name="Picture 2"/>
          <p:cNvPicPr>
            <a:picLocks noChangeAspect="1" noChangeArrowheads="1"/>
          </p:cNvPicPr>
          <p:nvPr/>
        </p:nvPicPr>
        <p:blipFill>
          <a:blip r:embed="rId3" cstate="print"/>
          <a:srcRect/>
          <a:stretch>
            <a:fillRect/>
          </a:stretch>
        </p:blipFill>
        <p:spPr bwMode="auto">
          <a:xfrm>
            <a:off x="226120" y="298748"/>
            <a:ext cx="1927448" cy="2525389"/>
          </a:xfrm>
          <a:prstGeom prst="rect">
            <a:avLst/>
          </a:prstGeom>
          <a:noFill/>
          <a:ln w="9525">
            <a:noFill/>
            <a:miter lim="800000"/>
            <a:headEnd/>
            <a:tailEnd/>
          </a:ln>
        </p:spPr>
      </p:pic>
      <p:pic>
        <p:nvPicPr>
          <p:cNvPr id="16388" name="Picture 2" descr="Image result for seattle space needle"/>
          <p:cNvPicPr>
            <a:picLocks noChangeAspect="1" noChangeArrowheads="1"/>
          </p:cNvPicPr>
          <p:nvPr/>
        </p:nvPicPr>
        <p:blipFill>
          <a:blip r:embed="rId4" cstate="print"/>
          <a:srcRect/>
          <a:stretch>
            <a:fillRect/>
          </a:stretch>
        </p:blipFill>
        <p:spPr bwMode="auto">
          <a:xfrm>
            <a:off x="5758284" y="304800"/>
            <a:ext cx="3010232" cy="5949576"/>
          </a:xfrm>
          <a:prstGeom prst="rect">
            <a:avLst/>
          </a:prstGeom>
          <a:noFill/>
          <a:ln w="9525">
            <a:noFill/>
            <a:miter lim="800000"/>
            <a:headEnd/>
            <a:tailEnd/>
          </a:ln>
        </p:spPr>
      </p:pic>
      <p:sp>
        <p:nvSpPr>
          <p:cNvPr id="16389" name="TextBox 4"/>
          <p:cNvSpPr txBox="1">
            <a:spLocks noChangeArrowheads="1"/>
          </p:cNvSpPr>
          <p:nvPr/>
        </p:nvSpPr>
        <p:spPr bwMode="auto">
          <a:xfrm>
            <a:off x="5758160" y="6244580"/>
            <a:ext cx="2216248" cy="307777"/>
          </a:xfrm>
          <a:prstGeom prst="rect">
            <a:avLst/>
          </a:prstGeom>
          <a:noFill/>
          <a:ln w="9525">
            <a:noFill/>
            <a:miter lim="800000"/>
            <a:headEnd/>
            <a:tailEnd/>
          </a:ln>
        </p:spPr>
        <p:txBody>
          <a:bodyPr wrap="none" lIns="91440" tIns="45720" rIns="91440" bIns="45720" anchor="t">
            <a:spAutoFit/>
          </a:bodyPr>
          <a:lstStyle/>
          <a:p>
            <a:r>
              <a:rPr lang="en-CA" sz="1400" dirty="0">
                <a:latin typeface="Calibri"/>
                <a:cs typeface="Arial"/>
              </a:rPr>
              <a:t>Seattle Space Needle, 1962.</a:t>
            </a:r>
          </a:p>
        </p:txBody>
      </p:sp>
      <p:pic>
        <p:nvPicPr>
          <p:cNvPr id="6" name="Picture 2"/>
          <p:cNvPicPr>
            <a:picLocks noChangeAspect="1" noChangeArrowheads="1"/>
          </p:cNvPicPr>
          <p:nvPr/>
        </p:nvPicPr>
        <p:blipFill>
          <a:blip r:embed="rId5" cstate="print"/>
          <a:srcRect/>
          <a:stretch>
            <a:fillRect/>
          </a:stretch>
        </p:blipFill>
        <p:spPr bwMode="auto">
          <a:xfrm>
            <a:off x="2280692" y="299120"/>
            <a:ext cx="3359597" cy="2523266"/>
          </a:xfrm>
          <a:prstGeom prst="rect">
            <a:avLst/>
          </a:prstGeom>
          <a:noFill/>
          <a:ln w="9525">
            <a:noFill/>
            <a:miter lim="800000"/>
            <a:headEnd/>
            <a:tailEnd/>
          </a:ln>
        </p:spPr>
      </p:pic>
      <p:sp>
        <p:nvSpPr>
          <p:cNvPr id="2" name="TextBox 1">
            <a:extLst>
              <a:ext uri="{FF2B5EF4-FFF2-40B4-BE49-F238E27FC236}">
                <a16:creationId xmlns="" xmlns:a16="http://schemas.microsoft.com/office/drawing/2014/main" id="{968A145B-E0D3-4121-A6A0-7A80016FC82D}"/>
              </a:ext>
            </a:extLst>
          </p:cNvPr>
          <p:cNvSpPr txBox="1"/>
          <p:nvPr/>
        </p:nvSpPr>
        <p:spPr>
          <a:xfrm>
            <a:off x="558800" y="3530600"/>
            <a:ext cx="4622800" cy="2462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In 1959, Frank Caroll envisioned the Landmark as more than a simple high rise. </a:t>
            </a:r>
            <a:r>
              <a:rPr lang="en-US" sz="1400" dirty="0">
                <a:solidFill>
                  <a:srgbClr val="FF0000"/>
                </a:solidFill>
                <a:latin typeface="Calibri"/>
                <a:cs typeface="Times New Roman"/>
              </a:rPr>
              <a:t>"I, as builder, saw Las Vegas as the Promised Land, but in designing a hotel for this city, I had to have something different. I don’t like to build ‘boxes’ for hotels," </a:t>
            </a:r>
            <a:r>
              <a:rPr lang="en-US" sz="1400" dirty="0">
                <a:latin typeface="Calibri"/>
                <a:cs typeface="Times New Roman"/>
              </a:rPr>
              <a:t>he said. So his architect, Edward Hendricks, designed a saucer-like dome. The Landmark had a long circular shaft with pie-shaped rooms, topped by a saucer. The three story glass dome contained a casino, lounge, Chinese restaurant, and nightclub. The design mimicked the space-age look that was popular in Los Angeles, and it was rather similar to the 1962 Seattle Space Needle. </a:t>
            </a:r>
            <a:endParaRPr lang="en-US" sz="1200" dirty="0">
              <a:latin typeface="Calibri"/>
              <a:cs typeface="Times New Roman"/>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cstate="print"/>
          <a:srcRect/>
          <a:stretch>
            <a:fillRect/>
          </a:stretch>
        </p:blipFill>
        <p:spPr bwMode="auto">
          <a:xfrm>
            <a:off x="553616" y="1187872"/>
            <a:ext cx="3359150" cy="4143375"/>
          </a:xfrm>
          <a:prstGeom prst="rect">
            <a:avLst/>
          </a:prstGeom>
          <a:noFill/>
          <a:ln w="9525">
            <a:noFill/>
            <a:miter lim="800000"/>
            <a:headEnd/>
            <a:tailEnd/>
          </a:ln>
        </p:spPr>
      </p:pic>
      <p:sp>
        <p:nvSpPr>
          <p:cNvPr id="2" name="TextBox 1">
            <a:extLst>
              <a:ext uri="{FF2B5EF4-FFF2-40B4-BE49-F238E27FC236}">
                <a16:creationId xmlns="" xmlns:a16="http://schemas.microsoft.com/office/drawing/2014/main" id="{D452075D-BEEF-43A8-982D-64BAA5F0BBA7}"/>
              </a:ext>
            </a:extLst>
          </p:cNvPr>
          <p:cNvSpPr txBox="1"/>
          <p:nvPr/>
        </p:nvSpPr>
        <p:spPr>
          <a:xfrm>
            <a:off x="4533900" y="2197100"/>
            <a:ext cx="4064000" cy="2462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Venturi and Scott Brown categorized buildings on the Strip into two opposing semiotic types, the </a:t>
            </a:r>
            <a:r>
              <a:rPr lang="en-US" sz="1400" dirty="0">
                <a:solidFill>
                  <a:srgbClr val="FF0000"/>
                </a:solidFill>
                <a:latin typeface="Calibri"/>
                <a:cs typeface="Times New Roman"/>
              </a:rPr>
              <a:t>"duck"</a:t>
            </a:r>
            <a:r>
              <a:rPr lang="en-US" sz="1400" dirty="0">
                <a:latin typeface="Calibri"/>
                <a:cs typeface="Times New Roman"/>
              </a:rPr>
              <a:t> and the </a:t>
            </a:r>
            <a:r>
              <a:rPr lang="en-US" sz="1400" dirty="0">
                <a:solidFill>
                  <a:srgbClr val="FF0000"/>
                </a:solidFill>
                <a:latin typeface="Calibri"/>
                <a:cs typeface="Times New Roman"/>
              </a:rPr>
              <a:t>"decorated shed."</a:t>
            </a:r>
            <a:r>
              <a:rPr lang="en-US" sz="1400" dirty="0">
                <a:latin typeface="Calibri"/>
                <a:cs typeface="Times New Roman"/>
              </a:rPr>
              <a:t> Roughly speaking, the duck was a building in which the structure was dominated by a larger symbolic form; for instance, a hot dog stand that looked like a hotdog. Modern architecture, dominated by machine and cruise-line aesthetics, was also classified as a duck. The decorated shed was a building on which ornament or information had been applied regardless of the structure underneath. </a:t>
            </a:r>
            <a:endParaRPr lang="en-US" sz="1200" dirty="0">
              <a:latin typeface="Calibri"/>
              <a:cs typeface="Times New Roman"/>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ttps://archinect.imgix.net/uploads/ow/owvuwypzov47jd4c.jpg?auto=compress%2Cformat"/>
          <p:cNvPicPr>
            <a:picLocks noChangeAspect="1" noChangeArrowheads="1"/>
          </p:cNvPicPr>
          <p:nvPr/>
        </p:nvPicPr>
        <p:blipFill>
          <a:blip r:embed="rId3" cstate="print"/>
          <a:srcRect/>
          <a:stretch>
            <a:fillRect/>
          </a:stretch>
        </p:blipFill>
        <p:spPr bwMode="auto">
          <a:xfrm>
            <a:off x="1208336" y="2311400"/>
            <a:ext cx="6713935" cy="4364057"/>
          </a:xfrm>
          <a:prstGeom prst="rect">
            <a:avLst/>
          </a:prstGeom>
          <a:noFill/>
          <a:ln w="9525">
            <a:noFill/>
            <a:miter lim="800000"/>
            <a:headEnd/>
            <a:tailEnd/>
          </a:ln>
        </p:spPr>
      </p:pic>
      <p:pic>
        <p:nvPicPr>
          <p:cNvPr id="3" name="Picture 2" descr="Image result for robert venturi duck building"/>
          <p:cNvPicPr>
            <a:picLocks noChangeAspect="1" noChangeArrowheads="1"/>
          </p:cNvPicPr>
          <p:nvPr/>
        </p:nvPicPr>
        <p:blipFill>
          <a:blip r:embed="rId4" cstate="print"/>
          <a:srcRect/>
          <a:stretch>
            <a:fillRect/>
          </a:stretch>
        </p:blipFill>
        <p:spPr bwMode="auto">
          <a:xfrm>
            <a:off x="1212652" y="174352"/>
            <a:ext cx="3151300" cy="2141116"/>
          </a:xfrm>
          <a:prstGeom prst="rect">
            <a:avLst/>
          </a:prstGeom>
          <a:noFill/>
        </p:spPr>
      </p:pic>
      <p:sp>
        <p:nvSpPr>
          <p:cNvPr id="2" name="TextBox 1">
            <a:extLst>
              <a:ext uri="{FF2B5EF4-FFF2-40B4-BE49-F238E27FC236}">
                <a16:creationId xmlns="" xmlns:a16="http://schemas.microsoft.com/office/drawing/2014/main" id="{D3E8518F-9FF7-48F4-AAC4-A1FCD4E8FBE3}"/>
              </a:ext>
            </a:extLst>
          </p:cNvPr>
          <p:cNvSpPr txBox="1"/>
          <p:nvPr/>
        </p:nvSpPr>
        <p:spPr>
          <a:xfrm>
            <a:off x="4572000" y="444500"/>
            <a:ext cx="3924300"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Venturi and Venturi Brown drew the basic conclusion that all architecture is either what they call a Decorated Shed or a Duck: </a:t>
            </a:r>
            <a:r>
              <a:rPr lang="en-US" sz="1400" dirty="0">
                <a:solidFill>
                  <a:srgbClr val="FF0000"/>
                </a:solidFill>
                <a:latin typeface="Calibri"/>
                <a:cs typeface="Times New Roman"/>
              </a:rPr>
              <a:t>"the $10,000 building with the $100,000 sign." </a:t>
            </a:r>
            <a:r>
              <a:rPr lang="en-US" sz="1400" dirty="0">
                <a:latin typeface="Calibri"/>
                <a:cs typeface="Times New Roman"/>
              </a:rPr>
              <a:t>The other type of architecture, the Duck, is a building that has so reduced itself in importance in comparison to its sign that it has actually </a:t>
            </a:r>
            <a:r>
              <a:rPr lang="en-US" sz="1400" dirty="0">
                <a:latin typeface="Calibri"/>
                <a:cs typeface="Arial"/>
              </a:rPr>
              <a:t>become </a:t>
            </a:r>
            <a:r>
              <a:rPr lang="en-US" sz="1400" dirty="0">
                <a:latin typeface="Calibri"/>
                <a:cs typeface="Times New Roman"/>
              </a:rPr>
              <a:t>the sign. </a:t>
            </a:r>
            <a:endParaRPr lang="en-US" sz="1200" dirty="0">
              <a:latin typeface="Calibri"/>
              <a:cs typeface="Times New Roman"/>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5170" name="Picture 2" descr="Sin City Embellishment: Expressive or Kitsch?,“Duck” versus “decorated shed, with Big Duck in Long Island (upper right). Image via 99 Percent Invisible "/>
          <p:cNvPicPr>
            <a:picLocks noChangeAspect="1" noChangeArrowheads="1"/>
          </p:cNvPicPr>
          <p:nvPr/>
        </p:nvPicPr>
        <p:blipFill>
          <a:blip r:embed="rId2" cstate="print"/>
          <a:srcRect/>
          <a:stretch>
            <a:fillRect/>
          </a:stretch>
        </p:blipFill>
        <p:spPr bwMode="auto">
          <a:xfrm>
            <a:off x="1530152" y="1797720"/>
            <a:ext cx="6269632" cy="4416245"/>
          </a:xfrm>
          <a:prstGeom prst="rect">
            <a:avLst/>
          </a:prstGeom>
          <a:noFill/>
        </p:spPr>
      </p:pic>
      <p:sp>
        <p:nvSpPr>
          <p:cNvPr id="2" name="TextBox 1">
            <a:extLst>
              <a:ext uri="{FF2B5EF4-FFF2-40B4-BE49-F238E27FC236}">
                <a16:creationId xmlns="" xmlns:a16="http://schemas.microsoft.com/office/drawing/2014/main" id="{9395DE3D-4E3B-45D0-A511-7FC38295C868}"/>
              </a:ext>
            </a:extLst>
          </p:cNvPr>
          <p:cNvSpPr txBox="1"/>
          <p:nvPr/>
        </p:nvSpPr>
        <p:spPr>
          <a:xfrm>
            <a:off x="736600" y="596900"/>
            <a:ext cx="78613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According to Venturi and Scott Brown, most modern architecture are basically un-admitted Ducks. The real hypocrisy was that</a:t>
            </a:r>
            <a:r>
              <a:rPr lang="en-US" sz="1400" dirty="0">
                <a:solidFill>
                  <a:srgbClr val="FF0000"/>
                </a:solidFill>
                <a:latin typeface="Calibri"/>
                <a:cs typeface="Times New Roman"/>
              </a:rPr>
              <a:t> "… modern architecture always demonstrated what it was by setting itself against what it wasn't." </a:t>
            </a:r>
            <a:endParaRPr lang="en-US" sz="1200" dirty="0">
              <a:solidFill>
                <a:srgbClr val="FF0000"/>
              </a:solidFill>
              <a:latin typeface="Calibri"/>
              <a:cs typeface="Times New Roman"/>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
          <p:cNvSpPr>
            <a:spLocks noChangeArrowheads="1"/>
          </p:cNvSpPr>
          <p:nvPr/>
        </p:nvSpPr>
        <p:spPr bwMode="auto">
          <a:xfrm>
            <a:off x="420688" y="5402263"/>
            <a:ext cx="6321425" cy="307777"/>
          </a:xfrm>
          <a:prstGeom prst="rect">
            <a:avLst/>
          </a:prstGeom>
          <a:noFill/>
          <a:ln w="9525">
            <a:noFill/>
            <a:miter lim="800000"/>
            <a:headEnd/>
            <a:tailEnd/>
          </a:ln>
        </p:spPr>
        <p:txBody>
          <a:bodyPr wrap="square" lIns="91440" tIns="45720" rIns="91440" bIns="45720" anchor="t">
            <a:spAutoFit/>
          </a:bodyPr>
          <a:lstStyle/>
          <a:p>
            <a:r>
              <a:rPr lang="en-CA" sz="1400" dirty="0">
                <a:latin typeface="Calibri"/>
                <a:cs typeface="Arial"/>
              </a:rPr>
              <a:t>The 180-foot Dunes sign started the Pop City era, or the "Golden Age of the Sign." </a:t>
            </a:r>
            <a:endParaRPr lang="en-CA" sz="1400" dirty="0">
              <a:latin typeface="Calibri" pitchFamily="34" charset="0"/>
            </a:endParaRPr>
          </a:p>
        </p:txBody>
      </p:sp>
      <p:pic>
        <p:nvPicPr>
          <p:cNvPr id="64515" name="Picture 2"/>
          <p:cNvPicPr>
            <a:picLocks noChangeAspect="1" noChangeArrowheads="1"/>
          </p:cNvPicPr>
          <p:nvPr/>
        </p:nvPicPr>
        <p:blipFill>
          <a:blip r:embed="rId3" cstate="print"/>
          <a:srcRect/>
          <a:stretch>
            <a:fillRect/>
          </a:stretch>
        </p:blipFill>
        <p:spPr bwMode="auto">
          <a:xfrm>
            <a:off x="412750" y="1506538"/>
            <a:ext cx="6019800" cy="3900487"/>
          </a:xfrm>
          <a:prstGeom prst="rect">
            <a:avLst/>
          </a:prstGeom>
          <a:noFill/>
          <a:ln w="9525">
            <a:noFill/>
            <a:miter lim="800000"/>
            <a:headEnd/>
            <a:tailEnd/>
          </a:ln>
        </p:spPr>
      </p:pic>
      <p:sp>
        <p:nvSpPr>
          <p:cNvPr id="2" name="TextBox 1">
            <a:extLst>
              <a:ext uri="{FF2B5EF4-FFF2-40B4-BE49-F238E27FC236}">
                <a16:creationId xmlns="" xmlns:a16="http://schemas.microsoft.com/office/drawing/2014/main" id="{AF582924-914D-4322-AF54-C749AB3CE25E}"/>
              </a:ext>
            </a:extLst>
          </p:cNvPr>
          <p:cNvSpPr txBox="1"/>
          <p:nvPr/>
        </p:nvSpPr>
        <p:spPr>
          <a:xfrm>
            <a:off x="6731000" y="2844800"/>
            <a:ext cx="2082800"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The Dunes sign contained elements of both: its sign a symptom of a decorated shed, while the modernist tower was a typical duck. </a:t>
            </a:r>
            <a:endParaRPr lang="en-US" sz="1200" dirty="0">
              <a:latin typeface="Calibri"/>
              <a:cs typeface="Times New Roman"/>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9" name="Picture 2"/>
          <p:cNvPicPr>
            <a:picLocks noChangeAspect="1" noChangeArrowheads="1"/>
          </p:cNvPicPr>
          <p:nvPr/>
        </p:nvPicPr>
        <p:blipFill>
          <a:blip r:embed="rId3" cstate="print"/>
          <a:srcRect/>
          <a:stretch>
            <a:fillRect/>
          </a:stretch>
        </p:blipFill>
        <p:spPr bwMode="auto">
          <a:xfrm>
            <a:off x="1145084" y="777528"/>
            <a:ext cx="6928450" cy="4353768"/>
          </a:xfrm>
          <a:prstGeom prst="rect">
            <a:avLst/>
          </a:prstGeom>
          <a:noFill/>
          <a:ln w="9525">
            <a:noFill/>
            <a:miter lim="800000"/>
            <a:headEnd/>
            <a:tailEnd/>
          </a:ln>
        </p:spPr>
      </p:pic>
      <p:sp>
        <p:nvSpPr>
          <p:cNvPr id="2" name="TextBox 1">
            <a:extLst>
              <a:ext uri="{FF2B5EF4-FFF2-40B4-BE49-F238E27FC236}">
                <a16:creationId xmlns="" xmlns:a16="http://schemas.microsoft.com/office/drawing/2014/main" id="{E7779C41-DC81-4BE0-BB24-A5D36BAAB24A}"/>
              </a:ext>
            </a:extLst>
          </p:cNvPr>
          <p:cNvSpPr txBox="1"/>
          <p:nvPr/>
        </p:nvSpPr>
        <p:spPr>
          <a:xfrm>
            <a:off x="647700" y="5562600"/>
            <a:ext cx="79375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A true decorated shed was the Stardust casino in which they stayed</a:t>
            </a:r>
            <a:r>
              <a:rPr lang="en-US" sz="1400" dirty="0">
                <a:latin typeface="Arial"/>
                <a:cs typeface="Arial"/>
              </a:rPr>
              <a:t>—</a:t>
            </a:r>
            <a:r>
              <a:rPr lang="en-US" sz="1400" dirty="0">
                <a:latin typeface="Calibri"/>
                <a:cs typeface="Times New Roman"/>
              </a:rPr>
              <a:t>it was a type that they aspired to. The Stardust building was plain, shed-like, with signage applied independently from it. </a:t>
            </a:r>
            <a:endParaRPr lang="en-US" sz="1200" dirty="0">
              <a:latin typeface="Calibri"/>
              <a:cs typeface="Times New Roman"/>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9" name="Picture 2"/>
          <p:cNvPicPr>
            <a:picLocks noChangeAspect="1" noChangeArrowheads="1"/>
          </p:cNvPicPr>
          <p:nvPr/>
        </p:nvPicPr>
        <p:blipFill>
          <a:blip r:embed="rId3" cstate="print"/>
          <a:srcRect/>
          <a:stretch>
            <a:fillRect/>
          </a:stretch>
        </p:blipFill>
        <p:spPr bwMode="auto">
          <a:xfrm>
            <a:off x="2872036" y="2796828"/>
            <a:ext cx="6001350" cy="3769568"/>
          </a:xfrm>
          <a:prstGeom prst="rect">
            <a:avLst/>
          </a:prstGeom>
          <a:noFill/>
          <a:ln w="9525">
            <a:noFill/>
            <a:miter lim="800000"/>
            <a:headEnd/>
            <a:tailEnd/>
          </a:ln>
        </p:spPr>
      </p:pic>
      <p:pic>
        <p:nvPicPr>
          <p:cNvPr id="90114" name="Picture 2" descr="Image result for baroque architecture exterior"/>
          <p:cNvPicPr>
            <a:picLocks noChangeAspect="1" noChangeArrowheads="1"/>
          </p:cNvPicPr>
          <p:nvPr/>
        </p:nvPicPr>
        <p:blipFill>
          <a:blip r:embed="rId4" cstate="print"/>
          <a:srcRect/>
          <a:stretch>
            <a:fillRect/>
          </a:stretch>
        </p:blipFill>
        <p:spPr bwMode="auto">
          <a:xfrm>
            <a:off x="2871440" y="292100"/>
            <a:ext cx="1428863" cy="2155162"/>
          </a:xfrm>
          <a:prstGeom prst="rect">
            <a:avLst/>
          </a:prstGeom>
          <a:noFill/>
        </p:spPr>
      </p:pic>
      <p:sp>
        <p:nvSpPr>
          <p:cNvPr id="5" name="TextBox 4"/>
          <p:cNvSpPr txBox="1"/>
          <p:nvPr/>
        </p:nvSpPr>
        <p:spPr>
          <a:xfrm>
            <a:off x="2871564" y="2454548"/>
            <a:ext cx="802143" cy="307777"/>
          </a:xfrm>
          <a:prstGeom prst="rect">
            <a:avLst/>
          </a:prstGeom>
          <a:noFill/>
        </p:spPr>
        <p:txBody>
          <a:bodyPr wrap="none" lIns="91440" tIns="45720" rIns="91440" bIns="45720" rtlCol="0" anchor="t">
            <a:spAutoFit/>
          </a:bodyPr>
          <a:lstStyle/>
          <a:p>
            <a:r>
              <a:rPr lang="en-CA" sz="1400" dirty="0">
                <a:latin typeface="Calibri"/>
                <a:cs typeface="Arial"/>
              </a:rPr>
              <a:t>Baroque</a:t>
            </a:r>
          </a:p>
        </p:txBody>
      </p:sp>
      <p:pic>
        <p:nvPicPr>
          <p:cNvPr id="90116" name="Picture 4" descr="Image result for renaissance architecture"/>
          <p:cNvPicPr>
            <a:picLocks noChangeAspect="1" noChangeArrowheads="1"/>
          </p:cNvPicPr>
          <p:nvPr/>
        </p:nvPicPr>
        <p:blipFill>
          <a:blip r:embed="rId5" cstate="print"/>
          <a:srcRect/>
          <a:stretch>
            <a:fillRect/>
          </a:stretch>
        </p:blipFill>
        <p:spPr bwMode="auto">
          <a:xfrm>
            <a:off x="4433292" y="287289"/>
            <a:ext cx="2829024" cy="2159868"/>
          </a:xfrm>
          <a:prstGeom prst="rect">
            <a:avLst/>
          </a:prstGeom>
          <a:noFill/>
        </p:spPr>
      </p:pic>
      <p:sp>
        <p:nvSpPr>
          <p:cNvPr id="7" name="TextBox 6"/>
          <p:cNvSpPr txBox="1"/>
          <p:nvPr/>
        </p:nvSpPr>
        <p:spPr>
          <a:xfrm>
            <a:off x="4437732" y="2459856"/>
            <a:ext cx="1079206" cy="307777"/>
          </a:xfrm>
          <a:prstGeom prst="rect">
            <a:avLst/>
          </a:prstGeom>
          <a:noFill/>
        </p:spPr>
        <p:txBody>
          <a:bodyPr wrap="none" lIns="91440" tIns="45720" rIns="91440" bIns="45720" rtlCol="0" anchor="t">
            <a:spAutoFit/>
          </a:bodyPr>
          <a:lstStyle/>
          <a:p>
            <a:r>
              <a:rPr lang="en-CA" sz="1400" dirty="0">
                <a:latin typeface="Calibri"/>
                <a:cs typeface="Arial"/>
              </a:rPr>
              <a:t>Renaissance</a:t>
            </a:r>
          </a:p>
        </p:txBody>
      </p:sp>
      <p:pic>
        <p:nvPicPr>
          <p:cNvPr id="90118" name="Picture 6" descr="Image result for gothic architecture"/>
          <p:cNvPicPr>
            <a:picLocks noChangeAspect="1" noChangeArrowheads="1"/>
          </p:cNvPicPr>
          <p:nvPr/>
        </p:nvPicPr>
        <p:blipFill>
          <a:blip r:embed="rId6" cstate="print"/>
          <a:srcRect/>
          <a:stretch>
            <a:fillRect/>
          </a:stretch>
        </p:blipFill>
        <p:spPr bwMode="auto">
          <a:xfrm>
            <a:off x="7379940" y="292596"/>
            <a:ext cx="1499468" cy="2164561"/>
          </a:xfrm>
          <a:prstGeom prst="rect">
            <a:avLst/>
          </a:prstGeom>
          <a:noFill/>
        </p:spPr>
      </p:pic>
      <p:sp>
        <p:nvSpPr>
          <p:cNvPr id="9" name="TextBox 8"/>
          <p:cNvSpPr txBox="1"/>
          <p:nvPr/>
        </p:nvSpPr>
        <p:spPr>
          <a:xfrm>
            <a:off x="7375872" y="2450068"/>
            <a:ext cx="665567" cy="307777"/>
          </a:xfrm>
          <a:prstGeom prst="rect">
            <a:avLst/>
          </a:prstGeom>
          <a:noFill/>
        </p:spPr>
        <p:txBody>
          <a:bodyPr wrap="none" lIns="91440" tIns="45720" rIns="91440" bIns="45720" rtlCol="0" anchor="t">
            <a:spAutoFit/>
          </a:bodyPr>
          <a:lstStyle/>
          <a:p>
            <a:r>
              <a:rPr lang="en-CA" sz="1400" dirty="0">
                <a:latin typeface="Calibri"/>
                <a:cs typeface="Arial"/>
              </a:rPr>
              <a:t>Gothic</a:t>
            </a:r>
          </a:p>
        </p:txBody>
      </p:sp>
      <p:sp>
        <p:nvSpPr>
          <p:cNvPr id="2" name="TextBox 1">
            <a:extLst>
              <a:ext uri="{FF2B5EF4-FFF2-40B4-BE49-F238E27FC236}">
                <a16:creationId xmlns="" xmlns:a16="http://schemas.microsoft.com/office/drawing/2014/main" id="{9EB7036B-9365-4EE8-B309-5343B1FD0294}"/>
              </a:ext>
            </a:extLst>
          </p:cNvPr>
          <p:cNvSpPr txBox="1"/>
          <p:nvPr/>
        </p:nvSpPr>
        <p:spPr>
          <a:xfrm>
            <a:off x="266700" y="1536700"/>
            <a:ext cx="2374900"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This is what Venturi and Scott Brown saw as a historically new organizing principle of vernacular architecture. For instance, in Baroque, Renaissance, and Gothic architecture, symbolism had been integrated into the building. They carry a surface alive with appliqué ornamental symbols, the function of which is to evoke various emotional responses. This is historical architecture. The decorated shed increasingly separated the gap between the building and the information. </a:t>
            </a:r>
            <a:endParaRPr lang="en-US" sz="1200" dirty="0">
              <a:latin typeface="Calibri"/>
              <a:cs typeface="Times New Roman"/>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ChangeArrowheads="1"/>
          </p:cNvSpPr>
          <p:nvPr/>
        </p:nvSpPr>
        <p:spPr bwMode="auto">
          <a:xfrm>
            <a:off x="254000" y="6202363"/>
            <a:ext cx="7061200" cy="307777"/>
          </a:xfrm>
          <a:prstGeom prst="rect">
            <a:avLst/>
          </a:prstGeom>
          <a:noFill/>
          <a:ln w="9525">
            <a:noFill/>
            <a:miter lim="800000"/>
            <a:headEnd/>
            <a:tailEnd/>
          </a:ln>
        </p:spPr>
        <p:txBody>
          <a:bodyPr wrap="square" lIns="91440" tIns="45720" rIns="91440" bIns="45720" anchor="t">
            <a:spAutoFit/>
          </a:bodyPr>
          <a:lstStyle/>
          <a:p>
            <a:r>
              <a:rPr lang="en-CA" sz="1400" dirty="0">
                <a:latin typeface="Calibri"/>
                <a:cs typeface="Arial"/>
              </a:rPr>
              <a:t>Looking north on the centre of the Strip, the Dunes, Aladdin, Flamingo, and Bonanza signs.</a:t>
            </a:r>
          </a:p>
        </p:txBody>
      </p:sp>
      <p:pic>
        <p:nvPicPr>
          <p:cNvPr id="14340" name="Picture 2" descr="Image result for frontier sign las vegas 1960s"/>
          <p:cNvPicPr>
            <a:picLocks noChangeAspect="1" noChangeArrowheads="1"/>
          </p:cNvPicPr>
          <p:nvPr/>
        </p:nvPicPr>
        <p:blipFill>
          <a:blip r:embed="rId3" cstate="print"/>
          <a:srcRect/>
          <a:stretch>
            <a:fillRect/>
          </a:stretch>
        </p:blipFill>
        <p:spPr bwMode="auto">
          <a:xfrm>
            <a:off x="252413" y="2468563"/>
            <a:ext cx="2795587" cy="3733800"/>
          </a:xfrm>
          <a:prstGeom prst="rect">
            <a:avLst/>
          </a:prstGeom>
          <a:noFill/>
          <a:ln w="9525">
            <a:noFill/>
            <a:miter lim="800000"/>
            <a:headEnd/>
            <a:tailEnd/>
          </a:ln>
        </p:spPr>
      </p:pic>
      <p:pic>
        <p:nvPicPr>
          <p:cNvPr id="14341" name="Picture 4" descr="Image result for stardust sign las vegas 1960s"/>
          <p:cNvPicPr>
            <a:picLocks noChangeAspect="1" noChangeArrowheads="1"/>
          </p:cNvPicPr>
          <p:nvPr/>
        </p:nvPicPr>
        <p:blipFill>
          <a:blip r:embed="rId4" cstate="print"/>
          <a:srcRect/>
          <a:stretch>
            <a:fillRect/>
          </a:stretch>
        </p:blipFill>
        <p:spPr bwMode="auto">
          <a:xfrm>
            <a:off x="3233738" y="2449513"/>
            <a:ext cx="2973387" cy="3733800"/>
          </a:xfrm>
          <a:prstGeom prst="rect">
            <a:avLst/>
          </a:prstGeom>
          <a:noFill/>
          <a:ln w="9525">
            <a:noFill/>
            <a:miter lim="800000"/>
            <a:headEnd/>
            <a:tailEnd/>
          </a:ln>
        </p:spPr>
      </p:pic>
      <p:pic>
        <p:nvPicPr>
          <p:cNvPr id="14342" name="Picture 7"/>
          <p:cNvPicPr>
            <a:picLocks noChangeAspect="1" noChangeArrowheads="1"/>
          </p:cNvPicPr>
          <p:nvPr/>
        </p:nvPicPr>
        <p:blipFill>
          <a:blip r:embed="rId5" cstate="print"/>
          <a:srcRect/>
          <a:stretch>
            <a:fillRect/>
          </a:stretch>
        </p:blipFill>
        <p:spPr bwMode="auto">
          <a:xfrm>
            <a:off x="6400800" y="2468563"/>
            <a:ext cx="2486025" cy="3722687"/>
          </a:xfrm>
          <a:prstGeom prst="rect">
            <a:avLst/>
          </a:prstGeom>
          <a:noFill/>
          <a:ln w="9525">
            <a:noFill/>
            <a:miter lim="800000"/>
            <a:headEnd/>
            <a:tailEnd/>
          </a:ln>
        </p:spPr>
      </p:pic>
      <p:sp>
        <p:nvSpPr>
          <p:cNvPr id="2" name="TextBox 1">
            <a:extLst>
              <a:ext uri="{FF2B5EF4-FFF2-40B4-BE49-F238E27FC236}">
                <a16:creationId xmlns="" xmlns:a16="http://schemas.microsoft.com/office/drawing/2014/main" id="{05824EC5-972D-4905-AAF0-6D66A67683A7}"/>
              </a:ext>
            </a:extLst>
          </p:cNvPr>
          <p:cNvSpPr txBox="1"/>
          <p:nvPr/>
        </p:nvSpPr>
        <p:spPr>
          <a:xfrm>
            <a:off x="254000" y="508000"/>
            <a:ext cx="8636000"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Existing resorts were forced to upgrade their signs, much to the delight of the sign companies. Ad-Art was particularly successful in winning commissions. In 1967, the company designed the 1967 Frontier sign. Rather than going after sculptural sophistication, it used height to electrify. Standing 184 feet tall, it was the largest sign at the time. An F-logo revolved above its 16-foot tall letters. In 1968, Ad-Art also won the commission for the Stardust and the Flamingo sign. The Stardust sign, a cloud of stars, towering 188 feet above the Strip, was highly popular with the public, who constantly voted it "favorite sign spectacular" of the Strip. The Flamingo sign, replacing the champagne tower, was the tallest single shaft sign on the Strip, feathering out in brilliant pink, at no less than 130 feet. </a:t>
            </a:r>
            <a:endParaRPr lang="en-US" sz="1200" dirty="0">
              <a:latin typeface="Calibri"/>
              <a:cs typeface="Times New Roman"/>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26360" y="5935092"/>
            <a:ext cx="3658468" cy="523220"/>
          </a:xfrm>
          <a:prstGeom prst="rect">
            <a:avLst/>
          </a:prstGeom>
        </p:spPr>
        <p:txBody>
          <a:bodyPr wrap="square" lIns="91440" tIns="45720" rIns="91440" bIns="45720" anchor="t">
            <a:spAutoFit/>
          </a:bodyPr>
          <a:lstStyle/>
          <a:p>
            <a:r>
              <a:rPr lang="en-CA" sz="1400" dirty="0">
                <a:latin typeface="Calibri"/>
                <a:cs typeface="Arial"/>
              </a:rPr>
              <a:t>(Harper and Row, a 1973 anthology edited by Tom Wolfe and E. W. Johnson)</a:t>
            </a:r>
          </a:p>
        </p:txBody>
      </p:sp>
      <p:pic>
        <p:nvPicPr>
          <p:cNvPr id="2" name="Picture 4" descr="A picture containing text, graffiti, painted&#10;&#10;Description automatically generated">
            <a:extLst>
              <a:ext uri="{FF2B5EF4-FFF2-40B4-BE49-F238E27FC236}">
                <a16:creationId xmlns="" xmlns:a16="http://schemas.microsoft.com/office/drawing/2014/main" id="{D525831B-E42D-479E-BFB2-DDAB77B75906}"/>
              </a:ext>
            </a:extLst>
          </p:cNvPr>
          <p:cNvPicPr>
            <a:picLocks noChangeAspect="1"/>
          </p:cNvPicPr>
          <p:nvPr/>
        </p:nvPicPr>
        <p:blipFill>
          <a:blip r:embed="rId2" cstate="print"/>
          <a:stretch>
            <a:fillRect/>
          </a:stretch>
        </p:blipFill>
        <p:spPr>
          <a:xfrm>
            <a:off x="4727582" y="393700"/>
            <a:ext cx="3651237" cy="5537200"/>
          </a:xfrm>
          <a:prstGeom prst="rect">
            <a:avLst/>
          </a:prstGeom>
        </p:spPr>
      </p:pic>
      <p:sp>
        <p:nvSpPr>
          <p:cNvPr id="5" name="TextBox 4">
            <a:extLst>
              <a:ext uri="{FF2B5EF4-FFF2-40B4-BE49-F238E27FC236}">
                <a16:creationId xmlns="" xmlns:a16="http://schemas.microsoft.com/office/drawing/2014/main" id="{5B49732A-5C70-4010-B6DE-B3D16EEA6403}"/>
              </a:ext>
            </a:extLst>
          </p:cNvPr>
          <p:cNvSpPr txBox="1"/>
          <p:nvPr/>
        </p:nvSpPr>
        <p:spPr>
          <a:xfrm>
            <a:off x="762000" y="2857500"/>
            <a:ext cx="365760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New journalism according to Tom Wolfe did not conform to the objective standards of journalism but rather incorporated literary devices usually only found in fictional works. </a:t>
            </a:r>
            <a:endParaRPr lang="en-US" sz="1200" dirty="0">
              <a:latin typeface="Calibri"/>
              <a:cs typeface="Times New Roman"/>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descr="Image result for las vegas stardust sign"/>
          <p:cNvPicPr>
            <a:picLocks noChangeAspect="1" noChangeArrowheads="1"/>
          </p:cNvPicPr>
          <p:nvPr/>
        </p:nvPicPr>
        <p:blipFill>
          <a:blip r:embed="rId2" cstate="print"/>
          <a:srcRect/>
          <a:stretch>
            <a:fillRect/>
          </a:stretch>
        </p:blipFill>
        <p:spPr bwMode="auto">
          <a:xfrm>
            <a:off x="5054724" y="408856"/>
            <a:ext cx="3203096" cy="5096702"/>
          </a:xfrm>
          <a:prstGeom prst="rect">
            <a:avLst/>
          </a:prstGeom>
          <a:noFill/>
        </p:spPr>
      </p:pic>
      <p:pic>
        <p:nvPicPr>
          <p:cNvPr id="3" name="Picture 2" descr="http://www.mascontext.com/wp-content/uploads/2012/03/13_invention_and_tradition_17.jpg"/>
          <p:cNvPicPr>
            <a:picLocks noChangeAspect="1" noChangeArrowheads="1"/>
          </p:cNvPicPr>
          <p:nvPr/>
        </p:nvPicPr>
        <p:blipFill>
          <a:blip r:embed="rId3" cstate="print"/>
          <a:srcRect/>
          <a:stretch>
            <a:fillRect/>
          </a:stretch>
        </p:blipFill>
        <p:spPr bwMode="auto">
          <a:xfrm>
            <a:off x="889000" y="409575"/>
            <a:ext cx="3897313" cy="5105400"/>
          </a:xfrm>
          <a:prstGeom prst="rect">
            <a:avLst/>
          </a:prstGeom>
          <a:noFill/>
          <a:ln w="9525">
            <a:noFill/>
            <a:miter lim="800000"/>
            <a:headEnd/>
            <a:tailEnd/>
          </a:ln>
        </p:spPr>
      </p:pic>
      <p:sp>
        <p:nvSpPr>
          <p:cNvPr id="2" name="TextBox 1">
            <a:extLst>
              <a:ext uri="{FF2B5EF4-FFF2-40B4-BE49-F238E27FC236}">
                <a16:creationId xmlns="" xmlns:a16="http://schemas.microsoft.com/office/drawing/2014/main" id="{DAD08FEB-096C-43ED-B556-DDC431D292D0}"/>
              </a:ext>
            </a:extLst>
          </p:cNvPr>
          <p:cNvSpPr txBox="1"/>
          <p:nvPr/>
        </p:nvSpPr>
        <p:spPr>
          <a:xfrm>
            <a:off x="889000" y="5715000"/>
            <a:ext cx="73660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Scott Brown: </a:t>
            </a:r>
            <a:r>
              <a:rPr lang="en-US" sz="1400" dirty="0">
                <a:solidFill>
                  <a:srgbClr val="FF0000"/>
                </a:solidFill>
                <a:latin typeface="Calibri"/>
                <a:cs typeface="Times New Roman"/>
              </a:rPr>
              <a:t>"We started our study with investigations of the character of the symbols that could best communicate over the vast space of the American strip; we continued with analyses of the buildings behind the signs and what they could communicate symbolically at different scales." </a:t>
            </a:r>
            <a:endParaRPr lang="en-US" sz="1200" dirty="0">
              <a:solidFill>
                <a:srgbClr val="FF0000"/>
              </a:solidFill>
              <a:latin typeface="Calibri"/>
              <a:cs typeface="Times New Roman"/>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751508" y="2182912"/>
            <a:ext cx="4313237" cy="2490788"/>
          </a:xfrm>
          <a:prstGeom prst="rect">
            <a:avLst/>
          </a:prstGeom>
          <a:noFill/>
          <a:ln w="9525">
            <a:noFill/>
            <a:miter lim="800000"/>
            <a:headEnd/>
            <a:tailEnd/>
          </a:ln>
        </p:spPr>
      </p:pic>
      <p:sp>
        <p:nvSpPr>
          <p:cNvPr id="3" name="TextBox 2">
            <a:extLst>
              <a:ext uri="{FF2B5EF4-FFF2-40B4-BE49-F238E27FC236}">
                <a16:creationId xmlns="" xmlns:a16="http://schemas.microsoft.com/office/drawing/2014/main" id="{DEC2D8D3-1EF0-4AC8-8A02-0935C10D8BF5}"/>
              </a:ext>
            </a:extLst>
          </p:cNvPr>
          <p:cNvSpPr txBox="1"/>
          <p:nvPr/>
        </p:nvSpPr>
        <p:spPr>
          <a:xfrm>
            <a:off x="5625468" y="2946400"/>
            <a:ext cx="298450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Calibri"/>
                <a:cs typeface="Times New Roman"/>
              </a:rPr>
              <a:t>"Finally, we turned to symbolism at the traditional scale of architecture for pedestrians. Here, ornament and decoration become a major interest."</a:t>
            </a:r>
            <a:r>
              <a:rPr lang="en-US" sz="1400" dirty="0">
                <a:latin typeface="Calibri"/>
                <a:cs typeface="Times New Roman"/>
              </a:rPr>
              <a:t> </a:t>
            </a:r>
            <a:endParaRPr lang="en-US" sz="1200" dirty="0">
              <a:latin typeface="Calibri"/>
              <a:cs typeface="Times New Roman"/>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a:stretch>
            <a:fillRect/>
          </a:stretch>
        </p:blipFill>
        <p:spPr bwMode="auto">
          <a:xfrm>
            <a:off x="608608" y="304660"/>
            <a:ext cx="3739831" cy="5959295"/>
          </a:xfrm>
          <a:prstGeom prst="rect">
            <a:avLst/>
          </a:prstGeom>
          <a:noFill/>
          <a:ln w="9525">
            <a:noFill/>
            <a:miter lim="800000"/>
            <a:headEnd/>
            <a:tailEnd/>
          </a:ln>
        </p:spPr>
      </p:pic>
      <p:sp>
        <p:nvSpPr>
          <p:cNvPr id="2" name="TextBox 1">
            <a:extLst>
              <a:ext uri="{FF2B5EF4-FFF2-40B4-BE49-F238E27FC236}">
                <a16:creationId xmlns="" xmlns:a16="http://schemas.microsoft.com/office/drawing/2014/main" id="{F761DEF9-45A7-4602-9881-3A899E39E1B1}"/>
              </a:ext>
            </a:extLst>
          </p:cNvPr>
          <p:cNvSpPr txBox="1"/>
          <p:nvPr/>
        </p:nvSpPr>
        <p:spPr>
          <a:xfrm>
            <a:off x="4572000" y="2260600"/>
            <a:ext cx="396240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As such, </a:t>
            </a:r>
            <a:r>
              <a:rPr lang="en-US" sz="1400" i="1" dirty="0">
                <a:latin typeface="Calibri"/>
                <a:cs typeface="Arial"/>
              </a:rPr>
              <a:t>Learning from Las Vegas</a:t>
            </a:r>
            <a:r>
              <a:rPr lang="en-US" sz="1400" dirty="0">
                <a:latin typeface="Calibri"/>
                <a:cs typeface="Times New Roman"/>
              </a:rPr>
              <a:t>:</a:t>
            </a:r>
            <a:br>
              <a:rPr lang="en-US" sz="1400" dirty="0">
                <a:latin typeface="Calibri"/>
                <a:cs typeface="Times New Roman"/>
              </a:rPr>
            </a:br>
            <a:endParaRPr lang="en-US" sz="1400" dirty="0">
              <a:latin typeface="Calibri"/>
              <a:cs typeface="Times New Roman"/>
            </a:endParaRPr>
          </a:p>
          <a:p>
            <a:pPr marL="171450" indent="-171450">
              <a:buFont typeface="Arial"/>
              <a:buChar char="•"/>
            </a:pPr>
            <a:r>
              <a:rPr lang="en-US" sz="1400" dirty="0">
                <a:latin typeface="Calibri"/>
                <a:cs typeface="Times New Roman"/>
              </a:rPr>
              <a:t>Challenges the architect to take a nonjudgmental stand in studying new space order </a:t>
            </a:r>
          </a:p>
          <a:p>
            <a:pPr marL="171450" indent="-171450">
              <a:buFont typeface="Arial"/>
              <a:buChar char="•"/>
            </a:pPr>
            <a:r>
              <a:rPr lang="en-US" sz="1400" dirty="0">
                <a:latin typeface="Calibri"/>
                <a:cs typeface="Times New Roman"/>
              </a:rPr>
              <a:t>Studies capitalist, commercial vernacular architecture of America in 1972</a:t>
            </a:r>
            <a:endParaRPr lang="en-US" sz="1400" dirty="0">
              <a:latin typeface="Calibri"/>
            </a:endParaRPr>
          </a:p>
          <a:p>
            <a:pPr marL="171450" indent="-171450">
              <a:buFont typeface="Arial"/>
              <a:buChar char="•"/>
            </a:pPr>
            <a:r>
              <a:rPr lang="en-US" sz="1400" dirty="0">
                <a:latin typeface="Calibri"/>
                <a:cs typeface="Times New Roman"/>
              </a:rPr>
              <a:t>Learns to infuse high / low culture, the fine / crude art, persuasion / communication into our buildings</a:t>
            </a:r>
            <a:endParaRPr lang="en-US" sz="1400" dirty="0">
              <a:latin typeface="Calibri"/>
            </a:endParaRPr>
          </a:p>
          <a:p>
            <a:pPr marL="171450" indent="-171450">
              <a:buFont typeface="Arial"/>
              <a:buChar char="•"/>
            </a:pPr>
            <a:r>
              <a:rPr lang="en-US" sz="1400" dirty="0">
                <a:latin typeface="Calibri"/>
                <a:cs typeface="Times New Roman"/>
              </a:rPr>
              <a:t>Focuses on symbolism and its virtues in the social and cultural fabric (architecture as a communication over space versus form in space) </a:t>
            </a:r>
            <a:endParaRPr lang="en-US" sz="1400" dirty="0">
              <a:latin typeface="Calibri"/>
            </a:endParaRPr>
          </a:p>
        </p:txBody>
      </p:sp>
      <p:sp>
        <p:nvSpPr>
          <p:cNvPr id="5" name="TextBox 4">
            <a:extLst>
              <a:ext uri="{FF2B5EF4-FFF2-40B4-BE49-F238E27FC236}">
                <a16:creationId xmlns="" xmlns:a16="http://schemas.microsoft.com/office/drawing/2014/main" id="{8F8A33FA-F542-451D-B648-363E86BF57D1}"/>
              </a:ext>
            </a:extLst>
          </p:cNvPr>
          <p:cNvSpPr txBox="1"/>
          <p:nvPr/>
        </p:nvSpPr>
        <p:spPr>
          <a:xfrm>
            <a:off x="610652" y="6260960"/>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Arial"/>
              </a:rPr>
              <a:t>(Cambridge: MIT Press, 1977)</a:t>
            </a:r>
            <a:endParaRPr lang="en-US" sz="1400" dirty="0">
              <a:latin typeface="Calibri"/>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EVOLUTION OF BILLBOARDS"/>
          <p:cNvPicPr>
            <a:picLocks noChangeAspect="1" noChangeArrowheads="1"/>
          </p:cNvPicPr>
          <p:nvPr/>
        </p:nvPicPr>
        <p:blipFill>
          <a:blip r:embed="rId3" cstate="print"/>
          <a:srcRect/>
          <a:stretch>
            <a:fillRect/>
          </a:stretch>
        </p:blipFill>
        <p:spPr bwMode="auto">
          <a:xfrm>
            <a:off x="603250" y="879475"/>
            <a:ext cx="5116513" cy="4781550"/>
          </a:xfrm>
          <a:prstGeom prst="rect">
            <a:avLst/>
          </a:prstGeom>
          <a:noFill/>
          <a:ln w="9525">
            <a:noFill/>
            <a:miter lim="800000"/>
            <a:headEnd/>
            <a:tailEnd/>
          </a:ln>
        </p:spPr>
      </p:pic>
      <p:sp>
        <p:nvSpPr>
          <p:cNvPr id="66563" name="Rectangle 2"/>
          <p:cNvSpPr>
            <a:spLocks noChangeArrowheads="1"/>
          </p:cNvSpPr>
          <p:nvPr/>
        </p:nvSpPr>
        <p:spPr bwMode="auto">
          <a:xfrm>
            <a:off x="600075" y="5665788"/>
            <a:ext cx="1824217" cy="307777"/>
          </a:xfrm>
          <a:prstGeom prst="rect">
            <a:avLst/>
          </a:prstGeom>
          <a:noFill/>
          <a:ln w="9525">
            <a:noFill/>
            <a:miter lim="800000"/>
            <a:headEnd/>
            <a:tailEnd/>
          </a:ln>
        </p:spPr>
        <p:txBody>
          <a:bodyPr wrap="none" lIns="91440" tIns="45720" rIns="91440" bIns="45720" anchor="t">
            <a:spAutoFit/>
          </a:bodyPr>
          <a:lstStyle/>
          <a:p>
            <a:r>
              <a:rPr lang="en-CA" sz="1400" dirty="0">
                <a:latin typeface="Calibri"/>
                <a:cs typeface="Arial"/>
              </a:rPr>
              <a:t>Evolution of Billboards</a:t>
            </a:r>
          </a:p>
        </p:txBody>
      </p:sp>
      <p:pic>
        <p:nvPicPr>
          <p:cNvPr id="66564" name="Picture 2" descr="http://www.mascontext.com/wp-content/uploads/2012/03/13_invention_and_tradition_17.jpg"/>
          <p:cNvPicPr>
            <a:picLocks noChangeAspect="1" noChangeArrowheads="1"/>
          </p:cNvPicPr>
          <p:nvPr/>
        </p:nvPicPr>
        <p:blipFill>
          <a:blip r:embed="rId4" cstate="print"/>
          <a:srcRect/>
          <a:stretch>
            <a:fillRect/>
          </a:stretch>
        </p:blipFill>
        <p:spPr bwMode="auto">
          <a:xfrm>
            <a:off x="5857875" y="3178175"/>
            <a:ext cx="2676525" cy="3486150"/>
          </a:xfrm>
          <a:prstGeom prst="rect">
            <a:avLst/>
          </a:prstGeom>
          <a:noFill/>
          <a:ln w="9525">
            <a:noFill/>
            <a:miter lim="800000"/>
            <a:headEnd/>
            <a:tailEnd/>
          </a:ln>
        </p:spPr>
      </p:pic>
      <p:sp>
        <p:nvSpPr>
          <p:cNvPr id="2" name="TextBox 1">
            <a:extLst>
              <a:ext uri="{FF2B5EF4-FFF2-40B4-BE49-F238E27FC236}">
                <a16:creationId xmlns="" xmlns:a16="http://schemas.microsoft.com/office/drawing/2014/main" id="{1B4A2D92-DE6B-4B45-BB70-D3C7FF501DC7}"/>
              </a:ext>
            </a:extLst>
          </p:cNvPr>
          <p:cNvSpPr txBox="1"/>
          <p:nvPr/>
        </p:nvSpPr>
        <p:spPr>
          <a:xfrm>
            <a:off x="5956300" y="444500"/>
            <a:ext cx="248920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Each sign Scott Brown and Venturi demonstrate is different, yet they share certain traits; their location, size. Each sign possesses symbols borrowed from another era, and made its own. The architects salute this lack of innovation: What they call </a:t>
            </a:r>
            <a:r>
              <a:rPr lang="en-US" sz="1400" dirty="0">
                <a:solidFill>
                  <a:srgbClr val="FF0000"/>
                </a:solidFill>
                <a:latin typeface="Calibri"/>
                <a:cs typeface="Times New Roman"/>
              </a:rPr>
              <a:t>"old words with new meanings" </a:t>
            </a:r>
            <a:r>
              <a:rPr lang="en-US" sz="1400" dirty="0">
                <a:latin typeface="Calibri"/>
                <a:cs typeface="Times New Roman"/>
              </a:rPr>
              <a:t>are, after all, more in line with clients' value systems. </a:t>
            </a:r>
            <a:endParaRPr lang="en-US" sz="1200" dirty="0">
              <a:latin typeface="Calibri"/>
              <a:cs typeface="Times New Roman"/>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8290" name="Picture 2" descr="INTERPRATATION OF CLASSIC STRIP BY VENTURI &amp; SCOTT BROWN"/>
          <p:cNvPicPr>
            <a:picLocks noChangeAspect="1" noChangeArrowheads="1"/>
          </p:cNvPicPr>
          <p:nvPr/>
        </p:nvPicPr>
        <p:blipFill>
          <a:blip r:embed="rId2" cstate="print"/>
          <a:srcRect/>
          <a:stretch>
            <a:fillRect/>
          </a:stretch>
        </p:blipFill>
        <p:spPr bwMode="auto">
          <a:xfrm>
            <a:off x="1492052" y="679748"/>
            <a:ext cx="6151264" cy="4552821"/>
          </a:xfrm>
          <a:prstGeom prst="rect">
            <a:avLst/>
          </a:prstGeom>
          <a:noFill/>
        </p:spPr>
      </p:pic>
      <p:sp>
        <p:nvSpPr>
          <p:cNvPr id="2" name="TextBox 1">
            <a:extLst>
              <a:ext uri="{FF2B5EF4-FFF2-40B4-BE49-F238E27FC236}">
                <a16:creationId xmlns="" xmlns:a16="http://schemas.microsoft.com/office/drawing/2014/main" id="{4784648F-C436-4948-AC85-D24BFA792959}"/>
              </a:ext>
            </a:extLst>
          </p:cNvPr>
          <p:cNvSpPr txBox="1"/>
          <p:nvPr/>
        </p:nvSpPr>
        <p:spPr>
          <a:xfrm>
            <a:off x="774700" y="5537200"/>
            <a:ext cx="75946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Scott Brown and Venturi's main concern is the myopic adoration of great modern architecture, and the extreme under appreciation of commercial architecture. </a:t>
            </a:r>
            <a:endParaRPr lang="en-US" sz="1200" dirty="0">
              <a:latin typeface="Calibri"/>
              <a:cs typeface="Times New Roman"/>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orbusier plan voisin"/>
          <p:cNvPicPr>
            <a:picLocks noChangeAspect="1" noChangeArrowheads="1"/>
          </p:cNvPicPr>
          <p:nvPr/>
        </p:nvPicPr>
        <p:blipFill>
          <a:blip r:embed="rId3" cstate="print"/>
          <a:srcRect/>
          <a:stretch>
            <a:fillRect/>
          </a:stretch>
        </p:blipFill>
        <p:spPr bwMode="auto">
          <a:xfrm>
            <a:off x="0" y="2324100"/>
            <a:ext cx="5393286" cy="2785120"/>
          </a:xfrm>
          <a:prstGeom prst="rect">
            <a:avLst/>
          </a:prstGeom>
          <a:noFill/>
          <a:ln w="9525">
            <a:noFill/>
            <a:miter lim="800000"/>
            <a:headEnd/>
            <a:tailEnd/>
          </a:ln>
        </p:spPr>
      </p:pic>
      <p:pic>
        <p:nvPicPr>
          <p:cNvPr id="54276" name="Picture 6" descr="le corbusier plan voisin 1"/>
          <p:cNvPicPr>
            <a:picLocks noChangeAspect="1" noChangeArrowheads="1"/>
          </p:cNvPicPr>
          <p:nvPr/>
        </p:nvPicPr>
        <p:blipFill>
          <a:blip r:embed="rId4" cstate="print"/>
          <a:srcRect/>
          <a:stretch>
            <a:fillRect/>
          </a:stretch>
        </p:blipFill>
        <p:spPr bwMode="auto">
          <a:xfrm>
            <a:off x="5512296" y="2324100"/>
            <a:ext cx="3627388" cy="2779604"/>
          </a:xfrm>
          <a:prstGeom prst="rect">
            <a:avLst/>
          </a:prstGeom>
          <a:noFill/>
          <a:ln w="9525">
            <a:noFill/>
            <a:miter lim="800000"/>
            <a:headEnd/>
            <a:tailEnd/>
          </a:ln>
        </p:spPr>
      </p:pic>
      <p:sp>
        <p:nvSpPr>
          <p:cNvPr id="54277" name="TextBox 4"/>
          <p:cNvSpPr txBox="1">
            <a:spLocks noChangeArrowheads="1"/>
          </p:cNvSpPr>
          <p:nvPr/>
        </p:nvSpPr>
        <p:spPr bwMode="auto">
          <a:xfrm>
            <a:off x="-5060" y="5109220"/>
            <a:ext cx="2455544" cy="307777"/>
          </a:xfrm>
          <a:prstGeom prst="rect">
            <a:avLst/>
          </a:prstGeom>
          <a:noFill/>
          <a:ln w="9525">
            <a:noFill/>
            <a:miter lim="800000"/>
            <a:headEnd/>
            <a:tailEnd/>
          </a:ln>
        </p:spPr>
        <p:txBody>
          <a:bodyPr wrap="none" lIns="91440" tIns="45720" rIns="91440" bIns="45720" anchor="t">
            <a:spAutoFit/>
          </a:bodyPr>
          <a:lstStyle/>
          <a:p>
            <a:r>
              <a:rPr lang="en-CA" sz="1400" dirty="0">
                <a:latin typeface="Calibri"/>
                <a:cs typeface="Arial"/>
              </a:rPr>
              <a:t>Le Corbusier, </a:t>
            </a:r>
            <a:r>
              <a:rPr lang="en-CA" sz="1400" i="1" dirty="0">
                <a:latin typeface="Calibri"/>
                <a:cs typeface="Arial"/>
              </a:rPr>
              <a:t>Plan Voisin</a:t>
            </a:r>
            <a:r>
              <a:rPr lang="en-CA" sz="1400" dirty="0">
                <a:latin typeface="Calibri"/>
                <a:cs typeface="Arial"/>
              </a:rPr>
              <a:t>, 1921.</a:t>
            </a:r>
          </a:p>
        </p:txBody>
      </p:sp>
      <p:sp>
        <p:nvSpPr>
          <p:cNvPr id="2" name="TextBox 1">
            <a:extLst>
              <a:ext uri="{FF2B5EF4-FFF2-40B4-BE49-F238E27FC236}">
                <a16:creationId xmlns="" xmlns:a16="http://schemas.microsoft.com/office/drawing/2014/main" id="{62FF645E-F056-49DF-AC94-B41488D6B877}"/>
              </a:ext>
            </a:extLst>
          </p:cNvPr>
          <p:cNvSpPr txBox="1"/>
          <p:nvPr/>
        </p:nvSpPr>
        <p:spPr>
          <a:xfrm>
            <a:off x="647700" y="1447800"/>
            <a:ext cx="78486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They cite Le Corbusier's infamous desire to knock down all of Paris and rebuild it again as exactly the sort of attitude they fear from architects. </a:t>
            </a:r>
            <a:endParaRPr lang="en-US" sz="1200" dirty="0">
              <a:latin typeface="Calibri"/>
              <a:cs typeface="Times New Roman"/>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lan voisin close-up"/>
          <p:cNvPicPr>
            <a:picLocks noChangeAspect="1" noChangeArrowheads="1"/>
          </p:cNvPicPr>
          <p:nvPr/>
        </p:nvPicPr>
        <p:blipFill>
          <a:blip r:embed="rId2" cstate="print"/>
          <a:srcRect/>
          <a:stretch>
            <a:fillRect/>
          </a:stretch>
        </p:blipFill>
        <p:spPr bwMode="auto">
          <a:xfrm>
            <a:off x="481360" y="1314872"/>
            <a:ext cx="5602288" cy="4238625"/>
          </a:xfrm>
          <a:prstGeom prst="rect">
            <a:avLst/>
          </a:prstGeom>
          <a:noFill/>
          <a:ln w="9525">
            <a:noFill/>
            <a:miter lim="800000"/>
            <a:headEnd/>
            <a:tailEnd/>
          </a:ln>
        </p:spPr>
      </p:pic>
      <p:sp>
        <p:nvSpPr>
          <p:cNvPr id="3" name="Rectangle 2"/>
          <p:cNvSpPr/>
          <p:nvPr/>
        </p:nvSpPr>
        <p:spPr>
          <a:xfrm>
            <a:off x="481608" y="5550024"/>
            <a:ext cx="2455544" cy="307777"/>
          </a:xfrm>
          <a:prstGeom prst="rect">
            <a:avLst/>
          </a:prstGeom>
        </p:spPr>
        <p:txBody>
          <a:bodyPr wrap="none" lIns="91440" tIns="45720" rIns="91440" bIns="45720" anchor="t">
            <a:spAutoFit/>
          </a:bodyPr>
          <a:lstStyle/>
          <a:p>
            <a:r>
              <a:rPr lang="en-CA" sz="1400" dirty="0">
                <a:latin typeface="Calibri"/>
                <a:cs typeface="Arial"/>
              </a:rPr>
              <a:t>Le Corbusier, </a:t>
            </a:r>
            <a:r>
              <a:rPr lang="en-CA" sz="1400" i="1" dirty="0">
                <a:latin typeface="Calibri"/>
                <a:cs typeface="Arial"/>
              </a:rPr>
              <a:t>Plan Voisin</a:t>
            </a:r>
            <a:r>
              <a:rPr lang="en-CA" sz="1400" dirty="0">
                <a:latin typeface="Calibri"/>
                <a:cs typeface="Arial"/>
              </a:rPr>
              <a:t>, 1921.</a:t>
            </a:r>
          </a:p>
        </p:txBody>
      </p:sp>
      <p:sp>
        <p:nvSpPr>
          <p:cNvPr id="4" name="TextBox 3">
            <a:extLst>
              <a:ext uri="{FF2B5EF4-FFF2-40B4-BE49-F238E27FC236}">
                <a16:creationId xmlns="" xmlns:a16="http://schemas.microsoft.com/office/drawing/2014/main" id="{B8E81BA8-C796-4B9A-9191-38E4403E32BC}"/>
              </a:ext>
            </a:extLst>
          </p:cNvPr>
          <p:cNvSpPr txBox="1"/>
          <p:nvPr/>
        </p:nvSpPr>
        <p:spPr>
          <a:xfrm>
            <a:off x="6273800" y="800100"/>
            <a:ext cx="2387600"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Le Corbusier wanted to replace this what he considered an urban blight with something incredible. </a:t>
            </a:r>
            <a:r>
              <a:rPr lang="en-US" sz="1400" i="1" dirty="0">
                <a:latin typeface="Calibri"/>
                <a:cs typeface="Times New Roman"/>
              </a:rPr>
              <a:t>Plan Voisin </a:t>
            </a:r>
            <a:r>
              <a:rPr lang="en-US" sz="1400" dirty="0">
                <a:latin typeface="Calibri"/>
                <a:cs typeface="Times New Roman"/>
              </a:rPr>
              <a:t>called for 18 cruciform glass office towers, placed on a rectangular grid in an enormous park-like green space, with triple-tiered pedestrian malls with stepped terraces placed intermittently between them. Extending perpendicularly to the west, there would be an adjacent rectangle of low-rise residential, governmental, and cultural buildings amid more green space. The new development would be integrated with highways, train and subway lines, as well as an airport, making this area the first thing that most visitors to the city would see. </a:t>
            </a:r>
            <a:endParaRPr lang="en-US" sz="1200" dirty="0">
              <a:latin typeface="Calibri"/>
              <a:cs typeface="Times New Roman"/>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VOLUTION OF BILLBOARDS"/>
          <p:cNvPicPr>
            <a:picLocks noChangeAspect="1" noChangeArrowheads="1"/>
          </p:cNvPicPr>
          <p:nvPr/>
        </p:nvPicPr>
        <p:blipFill>
          <a:blip r:embed="rId2" cstate="print"/>
          <a:srcRect/>
          <a:stretch>
            <a:fillRect/>
          </a:stretch>
        </p:blipFill>
        <p:spPr bwMode="auto">
          <a:xfrm>
            <a:off x="5075684" y="1099344"/>
            <a:ext cx="3754158" cy="3502298"/>
          </a:xfrm>
          <a:prstGeom prst="rect">
            <a:avLst/>
          </a:prstGeom>
          <a:noFill/>
          <a:ln w="9525">
            <a:noFill/>
            <a:miter lim="800000"/>
            <a:headEnd/>
            <a:tailEnd/>
          </a:ln>
        </p:spPr>
      </p:pic>
      <p:pic>
        <p:nvPicPr>
          <p:cNvPr id="3" name="Picture 6" descr="le corbusier plan voisin 1"/>
          <p:cNvPicPr>
            <a:picLocks noChangeAspect="1" noChangeArrowheads="1"/>
          </p:cNvPicPr>
          <p:nvPr/>
        </p:nvPicPr>
        <p:blipFill>
          <a:blip r:embed="rId3" cstate="print"/>
          <a:srcRect/>
          <a:stretch>
            <a:fillRect/>
          </a:stretch>
        </p:blipFill>
        <p:spPr bwMode="auto">
          <a:xfrm>
            <a:off x="336228" y="1095524"/>
            <a:ext cx="4570412" cy="3490912"/>
          </a:xfrm>
          <a:prstGeom prst="rect">
            <a:avLst/>
          </a:prstGeom>
          <a:noFill/>
          <a:ln w="9525">
            <a:noFill/>
            <a:miter lim="800000"/>
            <a:headEnd/>
            <a:tailEnd/>
          </a:ln>
        </p:spPr>
      </p:pic>
      <p:sp>
        <p:nvSpPr>
          <p:cNvPr id="4" name="TextBox 3">
            <a:extLst>
              <a:ext uri="{FF2B5EF4-FFF2-40B4-BE49-F238E27FC236}">
                <a16:creationId xmlns="" xmlns:a16="http://schemas.microsoft.com/office/drawing/2014/main" id="{6C1418BC-5FB9-4F75-B883-18AF4665DBBA}"/>
              </a:ext>
            </a:extLst>
          </p:cNvPr>
          <p:cNvSpPr txBox="1"/>
          <p:nvPr/>
        </p:nvSpPr>
        <p:spPr>
          <a:xfrm>
            <a:off x="330200" y="4862493"/>
            <a:ext cx="849630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In contrast to LeCorbusier, Venturi and Scott Brown champion architecture based on style and image, on folk or vernacular construction, and </a:t>
            </a:r>
            <a:r>
              <a:rPr lang="en-US" sz="1400" dirty="0">
                <a:solidFill>
                  <a:srgbClr val="FF0000"/>
                </a:solidFill>
                <a:latin typeface="Calibri"/>
                <a:cs typeface="Times New Roman"/>
              </a:rPr>
              <a:t>"architecture without architects."</a:t>
            </a:r>
            <a:r>
              <a:rPr lang="en-US" sz="1400" dirty="0">
                <a:latin typeface="Calibri"/>
                <a:cs typeface="Times New Roman"/>
              </a:rPr>
              <a:t> This vernacular style should be, by historical precedent, absolutely laden with signs and symbols from other eras and our own, it should mix high and low art, the sacred and the putrefying, for this they say is our natural language. </a:t>
            </a:r>
            <a:endParaRPr lang="en-US" sz="1200" dirty="0">
              <a:latin typeface="Calibri"/>
              <a:cs typeface="Times New Roman"/>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https://usercontent1.hubstatic.com/1241564_f1024.jpg"/>
          <p:cNvPicPr>
            <a:picLocks noChangeAspect="1" noChangeArrowheads="1"/>
          </p:cNvPicPr>
          <p:nvPr/>
        </p:nvPicPr>
        <p:blipFill>
          <a:blip r:embed="rId3" cstate="print"/>
          <a:srcRect/>
          <a:stretch>
            <a:fillRect/>
          </a:stretch>
        </p:blipFill>
        <p:spPr bwMode="auto">
          <a:xfrm>
            <a:off x="1124620" y="521596"/>
            <a:ext cx="6906959" cy="4619076"/>
          </a:xfrm>
          <a:prstGeom prst="rect">
            <a:avLst/>
          </a:prstGeom>
          <a:noFill/>
          <a:ln w="9525">
            <a:noFill/>
            <a:miter lim="800000"/>
            <a:headEnd/>
            <a:tailEnd/>
          </a:ln>
        </p:spPr>
      </p:pic>
      <p:sp>
        <p:nvSpPr>
          <p:cNvPr id="2" name="TextBox 1">
            <a:extLst>
              <a:ext uri="{FF2B5EF4-FFF2-40B4-BE49-F238E27FC236}">
                <a16:creationId xmlns="" xmlns:a16="http://schemas.microsoft.com/office/drawing/2014/main" id="{DCF8C4EB-F414-4810-8A14-0344E69E6E09}"/>
              </a:ext>
            </a:extLst>
          </p:cNvPr>
          <p:cNvSpPr txBox="1"/>
          <p:nvPr/>
        </p:nvSpPr>
        <p:spPr>
          <a:xfrm>
            <a:off x="685800" y="5600700"/>
            <a:ext cx="77724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Within this context Las Vegas is studied as heightened example of architectural persuasion with a combination of forms, styles, both architecture and landscape, where the strip embodies the difficulty of inclusion rather than the easy unity in exclusion. </a:t>
            </a:r>
            <a:endParaRPr lang="en-US" sz="1200" dirty="0">
              <a:latin typeface="Times New Roman"/>
              <a:cs typeface="Times New Roman"/>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514152" y="366812"/>
            <a:ext cx="4519613" cy="6137275"/>
          </a:xfrm>
          <a:prstGeom prst="rect">
            <a:avLst/>
          </a:prstGeom>
          <a:noFill/>
          <a:ln w="9525">
            <a:noFill/>
            <a:miter lim="800000"/>
            <a:headEnd/>
            <a:tailEnd/>
          </a:ln>
        </p:spPr>
      </p:pic>
      <p:sp>
        <p:nvSpPr>
          <p:cNvPr id="3" name="TextBox 2">
            <a:extLst>
              <a:ext uri="{FF2B5EF4-FFF2-40B4-BE49-F238E27FC236}">
                <a16:creationId xmlns="" xmlns:a16="http://schemas.microsoft.com/office/drawing/2014/main" id="{B35114B5-514C-4E7B-BC6E-6C95EF59D49B}"/>
              </a:ext>
            </a:extLst>
          </p:cNvPr>
          <p:cNvSpPr txBox="1"/>
          <p:nvPr/>
        </p:nvSpPr>
        <p:spPr>
          <a:xfrm>
            <a:off x="5410200" y="2311400"/>
            <a:ext cx="2895600"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Calibri"/>
                <a:cs typeface="Times New Roman"/>
              </a:rPr>
              <a:t>"There is a contrast between the two types of order on the Las Vegas Strip: the obvious visual order of the street elements and the difficult visual order of the buildings and signs. The zone of the highway is a shared order. The zone off the highway is an individual order. The elements of the highway are civic. The buildings and signs are private." </a:t>
            </a:r>
            <a:endParaRPr lang="en-US" sz="1200" dirty="0">
              <a:solidFill>
                <a:srgbClr val="FF0000"/>
              </a:solidFill>
              <a:latin typeface="Calibri"/>
              <a:cs typeface="Times New Roman"/>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The Birth of &amp;#39;The New Journalism&amp;#39;; Eyewitness Report by Tom Wolfe by Sala  de Prensa - issuu"/>
          <p:cNvPicPr>
            <a:picLocks noChangeAspect="1" noChangeArrowheads="1"/>
          </p:cNvPicPr>
          <p:nvPr/>
        </p:nvPicPr>
        <p:blipFill rotWithShape="1">
          <a:blip r:embed="rId2" cstate="print"/>
          <a:srcRect l="15847" t="4430" r="16667" b="3797"/>
          <a:stretch/>
        </p:blipFill>
        <p:spPr bwMode="auto">
          <a:xfrm>
            <a:off x="711200" y="660401"/>
            <a:ext cx="3139958" cy="5525078"/>
          </a:xfrm>
          <a:prstGeom prst="rect">
            <a:avLst/>
          </a:prstGeom>
          <a:noFill/>
        </p:spPr>
      </p:pic>
      <p:sp>
        <p:nvSpPr>
          <p:cNvPr id="3" name="TextBox 2">
            <a:extLst>
              <a:ext uri="{FF2B5EF4-FFF2-40B4-BE49-F238E27FC236}">
                <a16:creationId xmlns="" xmlns:a16="http://schemas.microsoft.com/office/drawing/2014/main" id="{F428D89D-CBCA-41DF-BE6C-8D7110BE10CE}"/>
              </a:ext>
            </a:extLst>
          </p:cNvPr>
          <p:cNvSpPr txBox="1"/>
          <p:nvPr/>
        </p:nvSpPr>
        <p:spPr>
          <a:xfrm>
            <a:off x="4572000" y="1435100"/>
            <a:ext cx="3873500"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Tom Wolfe writes in an essay first published in February 14, 1972 issue of </a:t>
            </a:r>
            <a:r>
              <a:rPr lang="en-US" sz="1400" i="1" dirty="0">
                <a:latin typeface="Calibri"/>
                <a:cs typeface="Arial"/>
              </a:rPr>
              <a:t>New York Magazine</a:t>
            </a:r>
            <a:r>
              <a:rPr lang="en-US" sz="1400" dirty="0">
                <a:latin typeface="Calibri"/>
                <a:cs typeface="Arial"/>
              </a:rPr>
              <a:t> </a:t>
            </a:r>
            <a:r>
              <a:rPr lang="en-US" sz="1400" dirty="0">
                <a:latin typeface="Calibri"/>
                <a:cs typeface="Times New Roman"/>
              </a:rPr>
              <a:t>as "The Birth of 'The New Journalism': An Eyewitness Report" and reprinted in </a:t>
            </a:r>
            <a:r>
              <a:rPr lang="en-US" sz="1400" i="1" dirty="0">
                <a:latin typeface="Calibri"/>
                <a:cs typeface="Arial"/>
              </a:rPr>
              <a:t>The New Journalism</a:t>
            </a:r>
            <a:r>
              <a:rPr lang="en-US" sz="1400" dirty="0">
                <a:latin typeface="Calibri"/>
                <a:cs typeface="Arial"/>
              </a:rPr>
              <a:t>. </a:t>
            </a:r>
            <a:endParaRPr lang="en-US" sz="1400" dirty="0">
              <a:latin typeface="Calibri"/>
            </a:endParaRPr>
          </a:p>
          <a:p>
            <a:endParaRPr lang="en-US" sz="1400" dirty="0">
              <a:solidFill>
                <a:srgbClr val="FF0000"/>
              </a:solidFill>
              <a:latin typeface="Calibri"/>
              <a:cs typeface="Arial"/>
            </a:endParaRPr>
          </a:p>
          <a:p>
            <a:r>
              <a:rPr lang="en-US" sz="1400" dirty="0">
                <a:solidFill>
                  <a:srgbClr val="FF0000"/>
                </a:solidFill>
                <a:latin typeface="Calibri"/>
                <a:cs typeface="Times New Roman"/>
              </a:rPr>
              <a:t>"And yet in the early 1960s a curious new notion, just hot enough to inflame the ego, had begun to intrude into the tiny confines of the feature statusphere. It was in the nature of a discovery. This discovery, modest at first, humble, in fact, deferential, you might say, was that it just might be possible to write journalism that would...read like a novel. </a:t>
            </a:r>
            <a:r>
              <a:rPr lang="en-US" sz="1400" dirty="0">
                <a:solidFill>
                  <a:srgbClr val="FF0000"/>
                </a:solidFill>
                <a:latin typeface="Calibri"/>
                <a:cs typeface="Arial"/>
              </a:rPr>
              <a:t>Like </a:t>
            </a:r>
            <a:r>
              <a:rPr lang="en-US" sz="1400" dirty="0">
                <a:solidFill>
                  <a:srgbClr val="FF0000"/>
                </a:solidFill>
                <a:latin typeface="Calibri"/>
                <a:cs typeface="Times New Roman"/>
              </a:rPr>
              <a:t>a novel, if you get the picture. This was the sincerest form of homage to The Novel and to those greats, the novelists, of course. Not even the journalists who pioneered in this direction doubted for a moment that the novelist was the reigning literary artist, now and forever."</a:t>
            </a:r>
          </a:p>
        </p:txBody>
      </p:sp>
      <p:sp>
        <p:nvSpPr>
          <p:cNvPr id="4" name="Rectangle 3">
            <a:extLst>
              <a:ext uri="{FF2B5EF4-FFF2-40B4-BE49-F238E27FC236}">
                <a16:creationId xmlns="" xmlns:a16="http://schemas.microsoft.com/office/drawing/2014/main" id="{B55ADCB3-E932-4A43-A19B-D5C7B73315A0}"/>
              </a:ext>
            </a:extLst>
          </p:cNvPr>
          <p:cNvSpPr/>
          <p:nvPr/>
        </p:nvSpPr>
        <p:spPr>
          <a:xfrm>
            <a:off x="717374" y="622651"/>
            <a:ext cx="3081681" cy="56202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1954" name="Picture 2" descr="The Sign a vulgar extravaganza, building at the back a modest necessity...!"/>
          <p:cNvPicPr>
            <a:picLocks noChangeAspect="1" noChangeArrowheads="1"/>
          </p:cNvPicPr>
          <p:nvPr/>
        </p:nvPicPr>
        <p:blipFill>
          <a:blip r:embed="rId2" cstate="print"/>
          <a:srcRect/>
          <a:stretch>
            <a:fillRect/>
          </a:stretch>
        </p:blipFill>
        <p:spPr bwMode="auto">
          <a:xfrm>
            <a:off x="611739" y="515879"/>
            <a:ext cx="4474492" cy="5835375"/>
          </a:xfrm>
          <a:prstGeom prst="rect">
            <a:avLst/>
          </a:prstGeom>
          <a:noFill/>
        </p:spPr>
      </p:pic>
      <p:sp>
        <p:nvSpPr>
          <p:cNvPr id="2" name="TextBox 1">
            <a:extLst>
              <a:ext uri="{FF2B5EF4-FFF2-40B4-BE49-F238E27FC236}">
                <a16:creationId xmlns="" xmlns:a16="http://schemas.microsoft.com/office/drawing/2014/main" id="{0510869F-2C44-4BCB-AF7D-F336F84860F4}"/>
              </a:ext>
            </a:extLst>
          </p:cNvPr>
          <p:cNvSpPr txBox="1"/>
          <p:nvPr/>
        </p:nvSpPr>
        <p:spPr>
          <a:xfrm>
            <a:off x="5499030" y="1874267"/>
            <a:ext cx="3021056"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The architecture along Main Street and The Strip doesn't define the city. Las Vegas is dominated by the bold neon signs that advertise the numerous entertainment sites. These signs, often independent of the buildings themselves, are visually powerful and unmissable to those passing on the highways. The harsh visual order of the signs in contrast to the order of street elements is discussed in </a:t>
            </a:r>
            <a:r>
              <a:rPr lang="en-US" sz="1400" i="1" dirty="0">
                <a:latin typeface="Calibri"/>
                <a:cs typeface="Arial"/>
              </a:rPr>
              <a:t>Learning from Las Vegas</a:t>
            </a:r>
            <a:r>
              <a:rPr lang="en-US" sz="1400" dirty="0">
                <a:latin typeface="Calibri"/>
                <a:cs typeface="Arial"/>
              </a:rPr>
              <a:t> </a:t>
            </a:r>
            <a:r>
              <a:rPr lang="en-US" sz="1400" dirty="0">
                <a:latin typeface="Calibri"/>
                <a:cs typeface="Times New Roman"/>
              </a:rPr>
              <a:t>and the importance of the sign is heavily </a:t>
            </a:r>
            <a:r>
              <a:rPr lang="en-US" sz="1400" dirty="0" smtClean="0">
                <a:latin typeface="Calibri"/>
                <a:cs typeface="Times New Roman"/>
              </a:rPr>
              <a:t>emphasized </a:t>
            </a:r>
            <a:r>
              <a:rPr lang="en-US" sz="1400" dirty="0">
                <a:latin typeface="Calibri"/>
                <a:cs typeface="Times New Roman"/>
              </a:rPr>
              <a:t>throughout. </a:t>
            </a:r>
            <a:endParaRPr lang="en-US" sz="1200" dirty="0">
              <a:latin typeface="Calibri"/>
              <a:cs typeface="Times New Roman"/>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4"/>
          <p:cNvPicPr>
            <a:picLocks noChangeAspect="1" noChangeArrowheads="1"/>
          </p:cNvPicPr>
          <p:nvPr/>
        </p:nvPicPr>
        <p:blipFill rotWithShape="1">
          <a:blip r:embed="rId3" cstate="print"/>
          <a:srcRect t="4348" r="1949" b="13043"/>
          <a:stretch/>
        </p:blipFill>
        <p:spPr bwMode="auto">
          <a:xfrm>
            <a:off x="1010" y="2467818"/>
            <a:ext cx="9138345" cy="3456927"/>
          </a:xfrm>
          <a:prstGeom prst="rect">
            <a:avLst/>
          </a:prstGeom>
          <a:noFill/>
          <a:ln w="9525">
            <a:noFill/>
            <a:miter lim="800000"/>
            <a:headEnd/>
            <a:tailEnd/>
          </a:ln>
        </p:spPr>
      </p:pic>
      <p:sp>
        <p:nvSpPr>
          <p:cNvPr id="2" name="TextBox 1">
            <a:extLst>
              <a:ext uri="{FF2B5EF4-FFF2-40B4-BE49-F238E27FC236}">
                <a16:creationId xmlns="" xmlns:a16="http://schemas.microsoft.com/office/drawing/2014/main" id="{80C04865-C30F-42DC-AF16-6194C1B3A21B}"/>
              </a:ext>
            </a:extLst>
          </p:cNvPr>
          <p:cNvSpPr txBox="1"/>
          <p:nvPr/>
        </p:nvSpPr>
        <p:spPr>
          <a:xfrm>
            <a:off x="5052" y="5928445"/>
            <a:ext cx="913389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Arial"/>
              </a:rPr>
              <a:t>Venturi and others, Map of Las Vegas Strip showing written words seen from the road, </a:t>
            </a:r>
            <a:r>
              <a:rPr lang="en-US" sz="1400" i="1" dirty="0">
                <a:latin typeface="Calibri"/>
                <a:cs typeface="Arial"/>
              </a:rPr>
              <a:t>Learning from Las Vegas</a:t>
            </a:r>
            <a:r>
              <a:rPr lang="en-US" sz="1400" dirty="0">
                <a:latin typeface="Calibri"/>
                <a:cs typeface="Arial"/>
              </a:rPr>
              <a:t>, 30.</a:t>
            </a:r>
            <a:endParaRPr lang="en-US" sz="1400" dirty="0">
              <a:latin typeface="Calibri"/>
            </a:endParaRPr>
          </a:p>
        </p:txBody>
      </p:sp>
      <p:sp>
        <p:nvSpPr>
          <p:cNvPr id="3" name="TextBox 2">
            <a:extLst>
              <a:ext uri="{FF2B5EF4-FFF2-40B4-BE49-F238E27FC236}">
                <a16:creationId xmlns="" xmlns:a16="http://schemas.microsoft.com/office/drawing/2014/main" id="{BEC4BAED-8A11-4674-8CB3-4B0948571945}"/>
              </a:ext>
            </a:extLst>
          </p:cNvPr>
          <p:cNvSpPr txBox="1"/>
          <p:nvPr/>
        </p:nvSpPr>
        <p:spPr>
          <a:xfrm>
            <a:off x="522875" y="611284"/>
            <a:ext cx="8098249"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The long vast highways between the buildings demonstrate the change in urban planning during the 20th century. This was a result of the introduction of the automobile which marked a revolutionary change. The advancement of machinery processes meant productivity and consumption continued to grow since the first introduction of the first automobile in the 1920’s. The twentieth century was now characterised as a </a:t>
            </a:r>
            <a:r>
              <a:rPr lang="en-US" sz="1400" dirty="0">
                <a:solidFill>
                  <a:srgbClr val="FF0000"/>
                </a:solidFill>
                <a:latin typeface="Calibri"/>
                <a:cs typeface="Times New Roman"/>
              </a:rPr>
              <a:t>"society obsessed with speed and efficiency."</a:t>
            </a:r>
            <a:r>
              <a:rPr lang="en-US" sz="1400" dirty="0">
                <a:latin typeface="Calibri"/>
                <a:cs typeface="Times New Roman"/>
              </a:rPr>
              <a:t> The high speed fluidity of the Las Vegas landscape meant that the either the signs or buildings had to be striking. Signs advertise and communicate a complexity of meanings, in a few seconds from far away. Without the symbolism of the signs, the architecture itself wouldn't communicate. </a:t>
            </a:r>
            <a:endParaRPr lang="en-US" sz="1200" dirty="0">
              <a:latin typeface="Calibri"/>
              <a:cs typeface="Times New Roman"/>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3"/>
          <p:cNvPicPr>
            <a:picLocks noChangeAspect="1" noChangeArrowheads="1"/>
          </p:cNvPicPr>
          <p:nvPr/>
        </p:nvPicPr>
        <p:blipFill rotWithShape="1">
          <a:blip r:embed="rId3" cstate="print"/>
          <a:srcRect l="2728" t="7144" r="4671" b="12615"/>
          <a:stretch/>
        </p:blipFill>
        <p:spPr bwMode="auto">
          <a:xfrm>
            <a:off x="433750" y="808278"/>
            <a:ext cx="3435599" cy="3199312"/>
          </a:xfrm>
          <a:prstGeom prst="rect">
            <a:avLst/>
          </a:prstGeom>
          <a:noFill/>
          <a:ln w="9525">
            <a:noFill/>
            <a:miter lim="800000"/>
            <a:headEnd/>
            <a:tailEnd/>
          </a:ln>
        </p:spPr>
      </p:pic>
      <p:pic>
        <p:nvPicPr>
          <p:cNvPr id="68611" name="Picture 5" descr="http://www.mascontext.com/wp-content/uploads/2012/03/13_invention_and_tradition_19.jpg"/>
          <p:cNvPicPr>
            <a:picLocks noChangeAspect="1" noChangeArrowheads="1"/>
          </p:cNvPicPr>
          <p:nvPr/>
        </p:nvPicPr>
        <p:blipFill rotWithShape="1">
          <a:blip r:embed="rId4" cstate="print"/>
          <a:srcRect l="2572" t="4147" r="3215" b="3226"/>
          <a:stretch/>
        </p:blipFill>
        <p:spPr bwMode="auto">
          <a:xfrm>
            <a:off x="4047772" y="808310"/>
            <a:ext cx="4656691" cy="3191626"/>
          </a:xfrm>
          <a:prstGeom prst="rect">
            <a:avLst/>
          </a:prstGeom>
          <a:noFill/>
          <a:ln w="9525">
            <a:noFill/>
            <a:miter lim="800000"/>
            <a:headEnd/>
            <a:tailEnd/>
          </a:ln>
        </p:spPr>
      </p:pic>
      <p:sp>
        <p:nvSpPr>
          <p:cNvPr id="68612" name="Rectangle 4"/>
          <p:cNvSpPr>
            <a:spLocks noChangeArrowheads="1"/>
          </p:cNvSpPr>
          <p:nvPr/>
        </p:nvSpPr>
        <p:spPr bwMode="auto">
          <a:xfrm>
            <a:off x="436059" y="3999797"/>
            <a:ext cx="3435315" cy="307777"/>
          </a:xfrm>
          <a:prstGeom prst="rect">
            <a:avLst/>
          </a:prstGeom>
          <a:noFill/>
          <a:ln w="9525">
            <a:noFill/>
            <a:miter lim="800000"/>
            <a:headEnd/>
            <a:tailEnd/>
          </a:ln>
        </p:spPr>
        <p:txBody>
          <a:bodyPr wrap="square" lIns="91440" tIns="45720" rIns="91440" bIns="45720" anchor="t">
            <a:spAutoFit/>
          </a:bodyPr>
          <a:lstStyle/>
          <a:p>
            <a:r>
              <a:rPr lang="en-CA" sz="1400" dirty="0">
                <a:latin typeface="Calibri"/>
                <a:cs typeface="Arial"/>
              </a:rPr>
              <a:t>From Rome to Las Vegas, 1968.</a:t>
            </a:r>
          </a:p>
        </p:txBody>
      </p:sp>
      <p:sp>
        <p:nvSpPr>
          <p:cNvPr id="2" name="TextBox 1">
            <a:extLst>
              <a:ext uri="{FF2B5EF4-FFF2-40B4-BE49-F238E27FC236}">
                <a16:creationId xmlns="" xmlns:a16="http://schemas.microsoft.com/office/drawing/2014/main" id="{FBC51181-1BFB-4B7C-9711-E20AE36E1B82}"/>
              </a:ext>
            </a:extLst>
          </p:cNvPr>
          <p:cNvSpPr txBox="1"/>
          <p:nvPr/>
        </p:nvSpPr>
        <p:spPr>
          <a:xfrm>
            <a:off x="434467" y="4665461"/>
            <a:ext cx="826243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Venturi and Scott Brown likened Las Vegas to the Roman piazza. In Rome, every road leads to the inevitable piazza</a:t>
            </a:r>
            <a:r>
              <a:rPr lang="en-US" sz="1400" dirty="0">
                <a:latin typeface="Arial"/>
                <a:cs typeface="Arial"/>
              </a:rPr>
              <a:t>—</a:t>
            </a:r>
            <a:r>
              <a:rPr lang="en-US" sz="1400" dirty="0">
                <a:latin typeface="Calibri"/>
                <a:cs typeface="Times New Roman"/>
              </a:rPr>
              <a:t>a void in the congested city. In Vegas, every road leads to the Strip</a:t>
            </a:r>
            <a:r>
              <a:rPr lang="en-US" sz="1400" dirty="0">
                <a:latin typeface="Arial"/>
                <a:cs typeface="Arial"/>
              </a:rPr>
              <a:t>—</a:t>
            </a:r>
            <a:r>
              <a:rPr lang="en-US" sz="1400" dirty="0">
                <a:latin typeface="Calibri"/>
                <a:cs typeface="Times New Roman"/>
              </a:rPr>
              <a:t>a void with no focus, in an open, indefinite space. Only the scale has changed, from a space for pedestrians to one for automobiles. The Renaissance piazza was heavily ornamented with mixed- media symbols borrowed from other eras. Similarly, the billboards that line the highways of Vegas, inspired from the Roman triumphal arch are architecture as propaganda, meant to be read at 55 m.p.h. </a:t>
            </a:r>
            <a:endParaRPr lang="en-US" sz="1200" dirty="0">
              <a:latin typeface="Calibri"/>
              <a:cs typeface="Times New Roman"/>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8290" name="Picture 2"/>
          <p:cNvPicPr>
            <a:picLocks noChangeAspect="1" noChangeArrowheads="1"/>
          </p:cNvPicPr>
          <p:nvPr/>
        </p:nvPicPr>
        <p:blipFill>
          <a:blip r:embed="rId2" cstate="print"/>
          <a:srcRect/>
          <a:stretch>
            <a:fillRect/>
          </a:stretch>
        </p:blipFill>
        <p:spPr bwMode="auto">
          <a:xfrm>
            <a:off x="3304349" y="277049"/>
            <a:ext cx="5467520" cy="6307230"/>
          </a:xfrm>
          <a:prstGeom prst="rect">
            <a:avLst/>
          </a:prstGeom>
          <a:noFill/>
          <a:ln w="9525">
            <a:noFill/>
            <a:miter lim="800000"/>
            <a:headEnd/>
            <a:tailEnd/>
          </a:ln>
        </p:spPr>
      </p:pic>
      <p:sp>
        <p:nvSpPr>
          <p:cNvPr id="2" name="TextBox 1">
            <a:extLst>
              <a:ext uri="{FF2B5EF4-FFF2-40B4-BE49-F238E27FC236}">
                <a16:creationId xmlns="" xmlns:a16="http://schemas.microsoft.com/office/drawing/2014/main" id="{72F222DF-61B7-4F1F-9F37-C495728EC19A}"/>
              </a:ext>
            </a:extLst>
          </p:cNvPr>
          <p:cNvSpPr txBox="1"/>
          <p:nvPr/>
        </p:nvSpPr>
        <p:spPr>
          <a:xfrm>
            <a:off x="371317" y="2733096"/>
            <a:ext cx="274320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Rome, every architect's </a:t>
            </a:r>
            <a:r>
              <a:rPr lang="en-US" sz="1400" dirty="0">
                <a:latin typeface="Calibri"/>
                <a:cs typeface="Arial"/>
              </a:rPr>
              <a:t>pièce de resistance</a:t>
            </a:r>
            <a:r>
              <a:rPr lang="en-US" sz="1400" dirty="0">
                <a:latin typeface="Calibri"/>
                <a:cs typeface="Times New Roman"/>
              </a:rPr>
              <a:t>... Venturi and Scott Brown call this critical associative process in </a:t>
            </a:r>
            <a:r>
              <a:rPr lang="en-US" sz="1400" dirty="0">
                <a:latin typeface="Calibri"/>
                <a:cs typeface="Arial"/>
              </a:rPr>
              <a:t>Learning from Las Vegas</a:t>
            </a:r>
            <a:r>
              <a:rPr lang="en-US" sz="1400" dirty="0">
                <a:latin typeface="Calibri"/>
                <a:cs typeface="Times New Roman"/>
              </a:rPr>
              <a:t>, </a:t>
            </a:r>
            <a:r>
              <a:rPr lang="en-US" sz="1400" dirty="0">
                <a:solidFill>
                  <a:srgbClr val="FF0000"/>
                </a:solidFill>
                <a:latin typeface="Calibri"/>
                <a:cs typeface="Times New Roman"/>
              </a:rPr>
              <a:t>"From Rome to Vegas and back to Rome again." </a:t>
            </a:r>
            <a:endParaRPr lang="en-US" sz="1200" dirty="0">
              <a:solidFill>
                <a:srgbClr val="FF0000"/>
              </a:solidFill>
              <a:latin typeface="Calibri"/>
              <a:cs typeface="Times New Roman"/>
            </a:endParaRPr>
          </a:p>
        </p:txBody>
      </p:sp>
      <p:sp>
        <p:nvSpPr>
          <p:cNvPr id="3" name="Rectangle 2">
            <a:extLst>
              <a:ext uri="{FF2B5EF4-FFF2-40B4-BE49-F238E27FC236}">
                <a16:creationId xmlns="" xmlns:a16="http://schemas.microsoft.com/office/drawing/2014/main" id="{03DE3847-43A9-4DFF-AFCB-CB79A9EB183C}"/>
              </a:ext>
            </a:extLst>
          </p:cNvPr>
          <p:cNvSpPr/>
          <p:nvPr/>
        </p:nvSpPr>
        <p:spPr>
          <a:xfrm>
            <a:off x="3306491" y="281646"/>
            <a:ext cx="5468717" cy="63022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8290" name="Picture 2" descr="Learning from Denise Scott Brown | Frieze"/>
          <p:cNvPicPr>
            <a:picLocks noChangeAspect="1" noChangeArrowheads="1"/>
          </p:cNvPicPr>
          <p:nvPr/>
        </p:nvPicPr>
        <p:blipFill>
          <a:blip r:embed="rId2" cstate="print"/>
          <a:srcRect/>
          <a:stretch>
            <a:fillRect/>
          </a:stretch>
        </p:blipFill>
        <p:spPr bwMode="auto">
          <a:xfrm>
            <a:off x="1460918" y="554905"/>
            <a:ext cx="6233644" cy="4138395"/>
          </a:xfrm>
          <a:prstGeom prst="rect">
            <a:avLst/>
          </a:prstGeom>
          <a:noFill/>
        </p:spPr>
      </p:pic>
      <p:sp>
        <p:nvSpPr>
          <p:cNvPr id="3" name="Rectangle 2"/>
          <p:cNvSpPr/>
          <p:nvPr/>
        </p:nvSpPr>
        <p:spPr>
          <a:xfrm>
            <a:off x="1465300" y="4702159"/>
            <a:ext cx="5492421" cy="307777"/>
          </a:xfrm>
          <a:prstGeom prst="rect">
            <a:avLst/>
          </a:prstGeom>
        </p:spPr>
        <p:txBody>
          <a:bodyPr wrap="square" lIns="91440" tIns="45720" rIns="91440" bIns="45720" anchor="t">
            <a:spAutoFit/>
          </a:bodyPr>
          <a:lstStyle/>
          <a:p>
            <a:r>
              <a:rPr lang="en-CA" sz="1400" dirty="0">
                <a:latin typeface="Calibri"/>
                <a:cs typeface="Arial"/>
              </a:rPr>
              <a:t>Denise Scott Brown, </a:t>
            </a:r>
            <a:r>
              <a:rPr lang="en-CA" sz="1400" i="1" dirty="0">
                <a:latin typeface="Calibri"/>
                <a:cs typeface="Arial"/>
              </a:rPr>
              <a:t>Architettura Minore on the Strip, Las Vegas</a:t>
            </a:r>
            <a:r>
              <a:rPr lang="en-CA" sz="1400" dirty="0">
                <a:latin typeface="Calibri"/>
                <a:cs typeface="Arial"/>
              </a:rPr>
              <a:t>, 1966. </a:t>
            </a:r>
          </a:p>
        </p:txBody>
      </p:sp>
      <p:sp>
        <p:nvSpPr>
          <p:cNvPr id="2" name="TextBox 1">
            <a:extLst>
              <a:ext uri="{FF2B5EF4-FFF2-40B4-BE49-F238E27FC236}">
                <a16:creationId xmlns="" xmlns:a16="http://schemas.microsoft.com/office/drawing/2014/main" id="{FE92C659-BAED-4F47-AFF8-27B8D09F3E01}"/>
              </a:ext>
            </a:extLst>
          </p:cNvPr>
          <p:cNvSpPr txBox="1"/>
          <p:nvPr/>
        </p:nvSpPr>
        <p:spPr>
          <a:xfrm>
            <a:off x="800732" y="5132765"/>
            <a:ext cx="7529907"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Las Vegas was the city to which Scott Brown first was drawn. Her interest in it coincided with her work in California, during her tenure as co-chair of the Urban Design Program at the University of California, Los Angeles, in the mid 1960s. Like Los Angeles, Las Vegas was uniquely bound to the North American phantasmagoria: a city of neon lights and elevated signs, of freeways and parking lots, of 24-hour casinos and nocturnal transformations, of constant kino- graphic communication. </a:t>
            </a:r>
            <a:endParaRPr lang="en-US" sz="1200" dirty="0">
              <a:latin typeface="Calibri"/>
              <a:cs typeface="Times New Roman"/>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rchitecture Words 4: Having Words (Denise Scott Brown) by AA School - issuu"/>
          <p:cNvPicPr>
            <a:picLocks noChangeAspect="1" noChangeArrowheads="1"/>
          </p:cNvPicPr>
          <p:nvPr/>
        </p:nvPicPr>
        <p:blipFill>
          <a:blip r:embed="rId2" cstate="print"/>
          <a:srcRect/>
          <a:stretch>
            <a:fillRect/>
          </a:stretch>
        </p:blipFill>
        <p:spPr bwMode="auto">
          <a:xfrm>
            <a:off x="323528" y="580973"/>
            <a:ext cx="2858237" cy="4680520"/>
          </a:xfrm>
          <a:prstGeom prst="rect">
            <a:avLst/>
          </a:prstGeom>
          <a:noFill/>
        </p:spPr>
      </p:pic>
      <p:pic>
        <p:nvPicPr>
          <p:cNvPr id="3" name="Picture 2"/>
          <p:cNvPicPr>
            <a:picLocks noChangeAspect="1" noChangeArrowheads="1"/>
          </p:cNvPicPr>
          <p:nvPr/>
        </p:nvPicPr>
        <p:blipFill>
          <a:blip r:embed="rId3" cstate="print"/>
          <a:srcRect/>
          <a:stretch>
            <a:fillRect/>
          </a:stretch>
        </p:blipFill>
        <p:spPr bwMode="auto">
          <a:xfrm>
            <a:off x="3144469" y="648402"/>
            <a:ext cx="2860287" cy="4612378"/>
          </a:xfrm>
          <a:prstGeom prst="rect">
            <a:avLst/>
          </a:prstGeom>
          <a:noFill/>
          <a:ln w="9525">
            <a:noFill/>
            <a:miter lim="800000"/>
            <a:headEnd/>
            <a:tailEnd/>
          </a:ln>
        </p:spPr>
      </p:pic>
      <p:sp>
        <p:nvSpPr>
          <p:cNvPr id="4" name="Rectangle 3"/>
          <p:cNvSpPr/>
          <p:nvPr/>
        </p:nvSpPr>
        <p:spPr>
          <a:xfrm>
            <a:off x="324965" y="5264876"/>
            <a:ext cx="5800504" cy="954107"/>
          </a:xfrm>
          <a:prstGeom prst="rect">
            <a:avLst/>
          </a:prstGeom>
        </p:spPr>
        <p:txBody>
          <a:bodyPr wrap="square" lIns="91440" tIns="45720" rIns="91440" bIns="45720" anchor="t">
            <a:spAutoFit/>
          </a:bodyPr>
          <a:lstStyle/>
          <a:p>
            <a:r>
              <a:rPr lang="en-CA" sz="1400" dirty="0">
                <a:latin typeface="Calibri"/>
                <a:cs typeface="Arial"/>
              </a:rPr>
              <a:t>Denise Scott Brown, “On Pop Art, Permissiveness, and Planning,” </a:t>
            </a:r>
            <a:r>
              <a:rPr lang="en-CA" sz="1400" i="1" dirty="0">
                <a:latin typeface="Calibri"/>
                <a:cs typeface="Arial"/>
              </a:rPr>
              <a:t>AIP Journal, </a:t>
            </a:r>
            <a:r>
              <a:rPr lang="en-CA" sz="1400" dirty="0">
                <a:latin typeface="Calibri"/>
                <a:cs typeface="Arial"/>
              </a:rPr>
              <a:t>35 (May 1969), 184-6.</a:t>
            </a:r>
          </a:p>
          <a:p>
            <a:endParaRPr lang="en-CA" sz="1400" dirty="0">
              <a:latin typeface="Calibri"/>
            </a:endParaRPr>
          </a:p>
          <a:p>
            <a:r>
              <a:rPr lang="en-CA" sz="1400" dirty="0">
                <a:latin typeface="Calibri"/>
                <a:cs typeface="Arial"/>
              </a:rPr>
              <a:t>(reprinted in London: Architectural Association, 2009)</a:t>
            </a:r>
            <a:endParaRPr lang="en-CA" dirty="0">
              <a:latin typeface="Calibri"/>
              <a:cs typeface="Arial"/>
            </a:endParaRPr>
          </a:p>
        </p:txBody>
      </p:sp>
      <p:sp>
        <p:nvSpPr>
          <p:cNvPr id="6" name="TextBox 5">
            <a:extLst>
              <a:ext uri="{FF2B5EF4-FFF2-40B4-BE49-F238E27FC236}">
                <a16:creationId xmlns="" xmlns:a16="http://schemas.microsoft.com/office/drawing/2014/main" id="{7807CE9A-808E-4E29-9402-E283F9F30462}"/>
              </a:ext>
            </a:extLst>
          </p:cNvPr>
          <p:cNvSpPr txBox="1"/>
          <p:nvPr/>
        </p:nvSpPr>
        <p:spPr>
          <a:xfrm>
            <a:off x="6244190" y="1065959"/>
            <a:ext cx="2566383"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In her 1969 essay "Learning from Pop," she wrote, </a:t>
            </a:r>
            <a:r>
              <a:rPr lang="en-US" sz="1400" dirty="0">
                <a:solidFill>
                  <a:srgbClr val="FF0000"/>
                </a:solidFill>
                <a:latin typeface="Calibri"/>
                <a:cs typeface="Times New Roman"/>
              </a:rPr>
              <a:t>"space is not the most important constituent of suburban form. Communication across space is more important, and it requires a symbolic and a time element in its descriptive systems which are now only slowly being devised."</a:t>
            </a:r>
            <a:r>
              <a:rPr lang="en-US" sz="1400" dirty="0">
                <a:latin typeface="Calibri"/>
                <a:cs typeface="Times New Roman"/>
              </a:rPr>
              <a:t> Las Vegas was the city she had invited Robert Venturi to walk around with her in 1966. It was the city to which they returned numerous times to develop the site-responsive methodology they taught at Yale and it filtered, too, into their own inimitable architectural style over the following decades, combining modular forms with unique, location-specific decorative orders. </a:t>
            </a:r>
            <a:endParaRPr lang="en-US" sz="1200" dirty="0">
              <a:latin typeface="Calibri"/>
              <a:cs typeface="Times New Roman"/>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
          <p:cNvSpPr>
            <a:spLocks noChangeArrowheads="1"/>
          </p:cNvSpPr>
          <p:nvPr/>
        </p:nvSpPr>
        <p:spPr bwMode="auto">
          <a:xfrm>
            <a:off x="280551" y="5639938"/>
            <a:ext cx="4009496" cy="307777"/>
          </a:xfrm>
          <a:prstGeom prst="rect">
            <a:avLst/>
          </a:prstGeom>
          <a:noFill/>
          <a:ln w="9525">
            <a:noFill/>
            <a:miter lim="800000"/>
            <a:headEnd/>
            <a:tailEnd/>
          </a:ln>
        </p:spPr>
        <p:txBody>
          <a:bodyPr wrap="none" lIns="91440" tIns="45720" rIns="91440" bIns="45720" anchor="ctr">
            <a:spAutoFit/>
          </a:bodyPr>
          <a:lstStyle/>
          <a:p>
            <a:pPr eaLnBrk="0" hangingPunct="0"/>
            <a:r>
              <a:rPr lang="en-CA" sz="1400" dirty="0">
                <a:latin typeface="Calibri"/>
                <a:cs typeface="Arial"/>
              </a:rPr>
              <a:t>Edward Ruseha, </a:t>
            </a:r>
            <a:r>
              <a:rPr lang="en-CA" sz="1400" i="1" dirty="0">
                <a:latin typeface="Calibri"/>
                <a:cs typeface="Arial"/>
              </a:rPr>
              <a:t>Twenty-Six Gasoline Stations</a:t>
            </a:r>
            <a:r>
              <a:rPr lang="en-CA" sz="1400" dirty="0">
                <a:latin typeface="Calibri"/>
                <a:cs typeface="Arial"/>
              </a:rPr>
              <a:t>, 1963.</a:t>
            </a:r>
          </a:p>
        </p:txBody>
      </p:sp>
      <p:pic>
        <p:nvPicPr>
          <p:cNvPr id="88067" name="Picture 3" descr="https://media.artgallery.nsw.gov.au/collection_images/4/427.2008.a-vv%23z%23S.jpg"/>
          <p:cNvPicPr>
            <a:picLocks noChangeAspect="1" noChangeArrowheads="1"/>
          </p:cNvPicPr>
          <p:nvPr/>
        </p:nvPicPr>
        <p:blipFill>
          <a:blip r:embed="rId3" cstate="print"/>
          <a:srcRect/>
          <a:stretch>
            <a:fillRect/>
          </a:stretch>
        </p:blipFill>
        <p:spPr bwMode="auto">
          <a:xfrm>
            <a:off x="323710" y="2096550"/>
            <a:ext cx="2678966" cy="3530538"/>
          </a:xfrm>
          <a:prstGeom prst="rect">
            <a:avLst/>
          </a:prstGeom>
          <a:noFill/>
          <a:ln w="9525">
            <a:noFill/>
            <a:miter lim="800000"/>
            <a:headEnd/>
            <a:tailEnd/>
          </a:ln>
        </p:spPr>
      </p:pic>
      <p:pic>
        <p:nvPicPr>
          <p:cNvPr id="88068" name="Picture 5" descr="https://theibtaurisblog.files.wordpress.com/2012/03/chapter-7-plate-1.jpg?w=584&amp;h=367"/>
          <p:cNvPicPr>
            <a:picLocks noChangeAspect="1" noChangeArrowheads="1"/>
          </p:cNvPicPr>
          <p:nvPr/>
        </p:nvPicPr>
        <p:blipFill>
          <a:blip r:embed="rId4" cstate="print"/>
          <a:srcRect/>
          <a:stretch>
            <a:fillRect/>
          </a:stretch>
        </p:blipFill>
        <p:spPr bwMode="auto">
          <a:xfrm>
            <a:off x="3152612" y="2101732"/>
            <a:ext cx="5669685" cy="3528210"/>
          </a:xfrm>
          <a:prstGeom prst="rect">
            <a:avLst/>
          </a:prstGeom>
          <a:noFill/>
          <a:ln w="9525">
            <a:noFill/>
            <a:miter lim="800000"/>
            <a:headEnd/>
            <a:tailEnd/>
          </a:ln>
        </p:spPr>
      </p:pic>
      <p:sp>
        <p:nvSpPr>
          <p:cNvPr id="2" name="TextBox 1">
            <a:extLst>
              <a:ext uri="{FF2B5EF4-FFF2-40B4-BE49-F238E27FC236}">
                <a16:creationId xmlns="" xmlns:a16="http://schemas.microsoft.com/office/drawing/2014/main" id="{3CDC4B8D-9C1C-467A-9478-F685042126EE}"/>
              </a:ext>
            </a:extLst>
          </p:cNvPr>
          <p:cNvSpPr txBox="1"/>
          <p:nvPr/>
        </p:nvSpPr>
        <p:spPr>
          <a:xfrm>
            <a:off x="320798" y="990179"/>
            <a:ext cx="848977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The artist Edward Ruscha was a major influence on Scott Brown and later Venturi. In the mid- 1960s Scott Brown discovered Ruscha's work when she was in Los Angeles. </a:t>
            </a:r>
            <a:endParaRPr lang="en-US" sz="1200" dirty="0">
              <a:latin typeface="Calibri"/>
              <a:cs typeface="Times New Roman"/>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053" name="Picture 5"/>
          <p:cNvPicPr>
            <a:picLocks noChangeAspect="1" noChangeArrowheads="1"/>
          </p:cNvPicPr>
          <p:nvPr/>
        </p:nvPicPr>
        <p:blipFill>
          <a:blip r:embed="rId3" cstate="print"/>
          <a:srcRect/>
          <a:stretch>
            <a:fillRect/>
          </a:stretch>
        </p:blipFill>
        <p:spPr bwMode="auto">
          <a:xfrm>
            <a:off x="0" y="2012425"/>
            <a:ext cx="4458332" cy="3155494"/>
          </a:xfrm>
          <a:prstGeom prst="rect">
            <a:avLst/>
          </a:prstGeom>
          <a:noFill/>
          <a:ln w="9525">
            <a:noFill/>
            <a:miter lim="800000"/>
            <a:headEnd/>
            <a:tailEnd/>
          </a:ln>
        </p:spPr>
      </p:pic>
      <p:pic>
        <p:nvPicPr>
          <p:cNvPr id="1026055" name="Picture 7"/>
          <p:cNvPicPr>
            <a:picLocks noChangeAspect="1" noChangeArrowheads="1"/>
          </p:cNvPicPr>
          <p:nvPr/>
        </p:nvPicPr>
        <p:blipFill>
          <a:blip r:embed="rId4" cstate="print"/>
          <a:srcRect/>
          <a:stretch>
            <a:fillRect/>
          </a:stretch>
        </p:blipFill>
        <p:spPr bwMode="auto">
          <a:xfrm>
            <a:off x="4681897" y="2012424"/>
            <a:ext cx="4461578" cy="3155799"/>
          </a:xfrm>
          <a:prstGeom prst="rect">
            <a:avLst/>
          </a:prstGeom>
          <a:noFill/>
          <a:ln w="9525">
            <a:noFill/>
            <a:miter lim="800000"/>
            <a:headEnd/>
            <a:tailEnd/>
          </a:ln>
        </p:spPr>
      </p:pic>
      <p:sp>
        <p:nvSpPr>
          <p:cNvPr id="7" name="Rectangle 6"/>
          <p:cNvSpPr/>
          <p:nvPr/>
        </p:nvSpPr>
        <p:spPr>
          <a:xfrm>
            <a:off x="12629" y="5164375"/>
            <a:ext cx="8892480" cy="307777"/>
          </a:xfrm>
          <a:prstGeom prst="rect">
            <a:avLst/>
          </a:prstGeom>
        </p:spPr>
        <p:txBody>
          <a:bodyPr wrap="square" lIns="91440" tIns="45720" rIns="91440" bIns="45720" anchor="t">
            <a:spAutoFit/>
          </a:bodyPr>
          <a:lstStyle/>
          <a:p>
            <a:r>
              <a:rPr lang="en-CA" sz="1400" dirty="0">
                <a:latin typeface="Calibri"/>
                <a:cs typeface="Arial"/>
              </a:rPr>
              <a:t>Scott Brown, </a:t>
            </a:r>
            <a:r>
              <a:rPr lang="it-IT" sz="1400" dirty="0">
                <a:latin typeface="Calibri"/>
                <a:cs typeface="Arial"/>
              </a:rPr>
              <a:t>Pico Boulevard, Santa Monica, California, 1966 /Industrial Romanticism, Los Angeles, 1966. </a:t>
            </a:r>
            <a:endParaRPr lang="en-CA" sz="1400" dirty="0"/>
          </a:p>
        </p:txBody>
      </p:sp>
      <p:sp>
        <p:nvSpPr>
          <p:cNvPr id="2" name="TextBox 1">
            <a:extLst>
              <a:ext uri="{FF2B5EF4-FFF2-40B4-BE49-F238E27FC236}">
                <a16:creationId xmlns="" xmlns:a16="http://schemas.microsoft.com/office/drawing/2014/main" id="{8640069C-F9F0-44C3-BE14-ADA115AB034B}"/>
              </a:ext>
            </a:extLst>
          </p:cNvPr>
          <p:cNvSpPr txBox="1"/>
          <p:nvPr/>
        </p:nvSpPr>
        <p:spPr>
          <a:xfrm>
            <a:off x="5053" y="1394334"/>
            <a:ext cx="912126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latin typeface="Calibri"/>
                <a:cs typeface="Times New Roman"/>
              </a:rPr>
              <a:t>During this time, she was creating her own photographic archive of vernacular architecture in the area. </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026" name="Picture 2" descr="23_can_architecture_be_ordinary_01"/>
          <p:cNvPicPr>
            <a:picLocks noChangeAspect="1" noChangeArrowheads="1"/>
          </p:cNvPicPr>
          <p:nvPr/>
        </p:nvPicPr>
        <p:blipFill>
          <a:blip r:embed="rId2" cstate="print"/>
          <a:srcRect/>
          <a:stretch>
            <a:fillRect/>
          </a:stretch>
        </p:blipFill>
        <p:spPr bwMode="auto">
          <a:xfrm>
            <a:off x="476583" y="1225094"/>
            <a:ext cx="5586071" cy="4410340"/>
          </a:xfrm>
          <a:prstGeom prst="rect">
            <a:avLst/>
          </a:prstGeom>
          <a:noFill/>
        </p:spPr>
      </p:pic>
      <p:sp>
        <p:nvSpPr>
          <p:cNvPr id="3" name="Rectangle 2"/>
          <p:cNvSpPr/>
          <p:nvPr/>
        </p:nvSpPr>
        <p:spPr>
          <a:xfrm>
            <a:off x="433605" y="5632038"/>
            <a:ext cx="5574067" cy="523220"/>
          </a:xfrm>
          <a:prstGeom prst="rect">
            <a:avLst/>
          </a:prstGeom>
        </p:spPr>
        <p:txBody>
          <a:bodyPr wrap="square" lIns="91440" tIns="45720" rIns="91440" bIns="45720" anchor="t">
            <a:spAutoFit/>
          </a:bodyPr>
          <a:lstStyle/>
          <a:p>
            <a:r>
              <a:rPr lang="en-CA" sz="1400" dirty="0">
                <a:latin typeface="Calibri"/>
                <a:cs typeface="Arial"/>
              </a:rPr>
              <a:t>Venturi, Robert, Denise Scott Brown, and Steven Izenour. </a:t>
            </a:r>
            <a:r>
              <a:rPr lang="en-CA" sz="1400" i="1" dirty="0">
                <a:latin typeface="Calibri"/>
                <a:cs typeface="Arial"/>
              </a:rPr>
              <a:t>Learning from Las Vegas. </a:t>
            </a:r>
            <a:r>
              <a:rPr lang="en-CA" sz="1400" dirty="0">
                <a:latin typeface="Calibri"/>
                <a:cs typeface="Arial"/>
              </a:rPr>
              <a:t>Cambridge: MIT Press, 1977.</a:t>
            </a:r>
            <a:endParaRPr lang="en-US" dirty="0">
              <a:latin typeface="Calibri"/>
            </a:endParaRPr>
          </a:p>
        </p:txBody>
      </p:sp>
      <p:sp>
        <p:nvSpPr>
          <p:cNvPr id="2" name="TextBox 1">
            <a:extLst>
              <a:ext uri="{FF2B5EF4-FFF2-40B4-BE49-F238E27FC236}">
                <a16:creationId xmlns="" xmlns:a16="http://schemas.microsoft.com/office/drawing/2014/main" id="{58A7D705-703E-490B-BD75-230548272303}"/>
              </a:ext>
            </a:extLst>
          </p:cNvPr>
          <p:cNvSpPr txBox="1"/>
          <p:nvPr/>
        </p:nvSpPr>
        <p:spPr>
          <a:xfrm>
            <a:off x="6282080" y="1331185"/>
            <a:ext cx="2414825"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Arial"/>
              </a:rPr>
              <a:t>Venturi and Scott Brown’s </a:t>
            </a:r>
            <a:r>
              <a:rPr lang="en-US" sz="1400" i="1" dirty="0">
                <a:latin typeface="Calibri"/>
                <a:cs typeface="Arial"/>
              </a:rPr>
              <a:t>Learning from Las Vegas</a:t>
            </a:r>
            <a:r>
              <a:rPr lang="en-US" sz="1400" dirty="0">
                <a:latin typeface="Calibri"/>
                <a:cs typeface="Arial"/>
              </a:rPr>
              <a:t> shares Ruscha's approach to images that is almost anthropological in its spare, non-judgmental rendering of previously unnoticed elements of the urban experience. In </a:t>
            </a:r>
            <a:r>
              <a:rPr lang="en-US" sz="1400" i="1" dirty="0">
                <a:latin typeface="Calibri"/>
                <a:cs typeface="Arial"/>
              </a:rPr>
              <a:t>Learning from Las Vegas</a:t>
            </a:r>
            <a:r>
              <a:rPr lang="en-US" sz="1400" dirty="0">
                <a:latin typeface="Calibri"/>
                <a:cs typeface="Arial"/>
              </a:rPr>
              <a:t>, Venturi and Scott Brown produced a two- page spread that imitates Ruscha’s Sunset Strip pictures. A series of photos taken by a camera mounted on a pickup truck display without comment the entire length of both sides of the Las Vegas strip. </a:t>
            </a:r>
            <a:endParaRPr lang="en-US" dirty="0">
              <a:latin typeface="Calibri"/>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
          <p:cNvSpPr>
            <a:spLocks noChangeArrowheads="1"/>
          </p:cNvSpPr>
          <p:nvPr/>
        </p:nvSpPr>
        <p:spPr bwMode="auto">
          <a:xfrm>
            <a:off x="543083" y="4981106"/>
            <a:ext cx="3567411" cy="523220"/>
          </a:xfrm>
          <a:prstGeom prst="rect">
            <a:avLst/>
          </a:prstGeom>
          <a:noFill/>
          <a:ln w="9525">
            <a:noFill/>
            <a:miter lim="800000"/>
            <a:headEnd/>
            <a:tailEnd/>
          </a:ln>
        </p:spPr>
        <p:txBody>
          <a:bodyPr wrap="square" lIns="91440" tIns="45720" rIns="91440" bIns="45720" anchor="ctr">
            <a:spAutoFit/>
          </a:bodyPr>
          <a:lstStyle/>
          <a:p>
            <a:pPr eaLnBrk="0" hangingPunct="0"/>
            <a:r>
              <a:rPr lang="en-CA" sz="1400" dirty="0">
                <a:latin typeface="Calibri"/>
                <a:cs typeface="Arial"/>
              </a:rPr>
              <a:t>Edward Ruscha, 6565 Fountain Avenue in </a:t>
            </a:r>
            <a:r>
              <a:rPr lang="en-CA" sz="1400" i="1" dirty="0">
                <a:latin typeface="Calibri"/>
                <a:cs typeface="Arial"/>
              </a:rPr>
              <a:t>Some Los Angeles Apartments</a:t>
            </a:r>
            <a:r>
              <a:rPr lang="en-CA" sz="1400" dirty="0">
                <a:latin typeface="Calibri"/>
                <a:cs typeface="Arial"/>
              </a:rPr>
              <a:t>, 1965.</a:t>
            </a:r>
            <a:endParaRPr lang="en-US" sz="1400" dirty="0">
              <a:latin typeface="Calibri"/>
            </a:endParaRPr>
          </a:p>
        </p:txBody>
      </p:sp>
      <p:pic>
        <p:nvPicPr>
          <p:cNvPr id="979969" name="Picture 1"/>
          <p:cNvPicPr>
            <a:picLocks noChangeAspect="1" noChangeArrowheads="1"/>
          </p:cNvPicPr>
          <p:nvPr/>
        </p:nvPicPr>
        <p:blipFill>
          <a:blip r:embed="rId3" cstate="print"/>
          <a:srcRect/>
          <a:stretch>
            <a:fillRect/>
          </a:stretch>
        </p:blipFill>
        <p:spPr bwMode="auto">
          <a:xfrm>
            <a:off x="543323" y="1345887"/>
            <a:ext cx="3571271" cy="3635688"/>
          </a:xfrm>
          <a:prstGeom prst="rect">
            <a:avLst/>
          </a:prstGeom>
          <a:noFill/>
          <a:ln w="9525">
            <a:noFill/>
            <a:miter lim="800000"/>
            <a:headEnd/>
            <a:tailEnd/>
          </a:ln>
        </p:spPr>
      </p:pic>
      <p:sp>
        <p:nvSpPr>
          <p:cNvPr id="2" name="TextBox 1">
            <a:extLst>
              <a:ext uri="{FF2B5EF4-FFF2-40B4-BE49-F238E27FC236}">
                <a16:creationId xmlns="" xmlns:a16="http://schemas.microsoft.com/office/drawing/2014/main" id="{4CE5979C-A9F3-4B48-8B33-267C082A6F7F}"/>
              </a:ext>
            </a:extLst>
          </p:cNvPr>
          <p:cNvSpPr txBox="1"/>
          <p:nvPr/>
        </p:nvSpPr>
        <p:spPr>
          <a:xfrm>
            <a:off x="4574036" y="2733658"/>
            <a:ext cx="4047089"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Ruscha explains his approach: </a:t>
            </a:r>
            <a:r>
              <a:rPr lang="en-US" sz="1400" dirty="0">
                <a:solidFill>
                  <a:srgbClr val="FF0000"/>
                </a:solidFill>
                <a:latin typeface="Calibri"/>
                <a:cs typeface="Times New Roman"/>
              </a:rPr>
              <a:t>"Los Angeles to me is like a series of store-front planes that are all vertical from the street, and there’s almost like nothing behind the facades...It’s all facades here</a:t>
            </a:r>
            <a:r>
              <a:rPr lang="en-US" sz="1400" dirty="0">
                <a:solidFill>
                  <a:srgbClr val="FF0000"/>
                </a:solidFill>
                <a:latin typeface="Arial"/>
                <a:cs typeface="Arial"/>
              </a:rPr>
              <a:t>—</a:t>
            </a:r>
            <a:r>
              <a:rPr lang="en-US" sz="1400" dirty="0">
                <a:solidFill>
                  <a:srgbClr val="FF0000"/>
                </a:solidFill>
                <a:latin typeface="Calibri"/>
                <a:cs typeface="Times New Roman"/>
              </a:rPr>
              <a:t>that’s what intrigues me about the whole city of Los Angeles</a:t>
            </a:r>
            <a:r>
              <a:rPr lang="en-US" sz="1400" dirty="0">
                <a:solidFill>
                  <a:srgbClr val="FF0000"/>
                </a:solidFill>
                <a:latin typeface="Arial"/>
                <a:cs typeface="Arial"/>
              </a:rPr>
              <a:t>—</a:t>
            </a:r>
            <a:r>
              <a:rPr lang="en-US" sz="1400" dirty="0">
                <a:solidFill>
                  <a:srgbClr val="FF0000"/>
                </a:solidFill>
                <a:latin typeface="Calibri"/>
                <a:cs typeface="Times New Roman"/>
              </a:rPr>
              <a:t>the facade-ness of the whole thing..."</a:t>
            </a:r>
            <a:endParaRPr lang="en-US" sz="1200" dirty="0">
              <a:solidFill>
                <a:srgbClr val="FF0000"/>
              </a:solidFill>
              <a:latin typeface="Calibri"/>
              <a:cs typeface="Times New Roman"/>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8290" name="Picture 2" descr="Who&amp;#39;s Afraid of Tom Wolfe?: How New Journalism Rewrote the World by Marc  Weingarten"/>
          <p:cNvPicPr>
            <a:picLocks noChangeAspect="1" noChangeArrowheads="1"/>
          </p:cNvPicPr>
          <p:nvPr/>
        </p:nvPicPr>
        <p:blipFill>
          <a:blip r:embed="rId2" cstate="print"/>
          <a:srcRect/>
          <a:stretch>
            <a:fillRect/>
          </a:stretch>
        </p:blipFill>
        <p:spPr bwMode="auto">
          <a:xfrm>
            <a:off x="645344" y="569764"/>
            <a:ext cx="3727450" cy="5416551"/>
          </a:xfrm>
          <a:prstGeom prst="rect">
            <a:avLst/>
          </a:prstGeom>
          <a:noFill/>
        </p:spPr>
      </p:pic>
      <p:sp>
        <p:nvSpPr>
          <p:cNvPr id="3" name="TextBox 2"/>
          <p:cNvSpPr txBox="1"/>
          <p:nvPr/>
        </p:nvSpPr>
        <p:spPr>
          <a:xfrm>
            <a:off x="641276" y="5978376"/>
            <a:ext cx="1665071" cy="307777"/>
          </a:xfrm>
          <a:prstGeom prst="rect">
            <a:avLst/>
          </a:prstGeom>
          <a:noFill/>
        </p:spPr>
        <p:txBody>
          <a:bodyPr wrap="none" lIns="91440" tIns="45720" rIns="91440" bIns="45720" rtlCol="0" anchor="t">
            <a:spAutoFit/>
          </a:bodyPr>
          <a:lstStyle/>
          <a:p>
            <a:r>
              <a:rPr lang="en-CA" sz="1400" dirty="0">
                <a:latin typeface="Calibri"/>
                <a:cs typeface="Arial"/>
              </a:rPr>
              <a:t>(Autum Press, 2005)</a:t>
            </a:r>
          </a:p>
        </p:txBody>
      </p:sp>
      <p:sp>
        <p:nvSpPr>
          <p:cNvPr id="2" name="TextBox 1">
            <a:extLst>
              <a:ext uri="{FF2B5EF4-FFF2-40B4-BE49-F238E27FC236}">
                <a16:creationId xmlns="" xmlns:a16="http://schemas.microsoft.com/office/drawing/2014/main" id="{3437F5EB-5715-41E9-9F57-4C81AB11D241}"/>
              </a:ext>
            </a:extLst>
          </p:cNvPr>
          <p:cNvSpPr txBox="1"/>
          <p:nvPr/>
        </p:nvSpPr>
        <p:spPr>
          <a:xfrm>
            <a:off x="5029200" y="2146300"/>
            <a:ext cx="3594100"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Calibri"/>
                <a:cs typeface="Times New Roman"/>
              </a:rPr>
              <a:t>"All they were asking for was the privilege of dressing up like him...until the day when they themselves would work up their nerve and go into the shack and try it for real...They were </a:t>
            </a:r>
            <a:r>
              <a:rPr lang="en-US" sz="1400" dirty="0">
                <a:solidFill>
                  <a:srgbClr val="FF0000"/>
                </a:solidFill>
                <a:latin typeface="Calibri"/>
                <a:cs typeface="Arial"/>
              </a:rPr>
              <a:t>dreamers, all right, but one thing they never dreamed of. They never dreamed of the approaching irony. They never guessed for a minute that the work they would do over the next ten years, as journalists, would wipe out the novel as literature’s main event." </a:t>
            </a:r>
            <a:endParaRPr lang="en-US" sz="1400" dirty="0">
              <a:solidFill>
                <a:srgbClr val="FF0000"/>
              </a:solidFill>
              <a:latin typeface="Calibri"/>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ChangeArrowheads="1"/>
          </p:cNvSpPr>
          <p:nvPr/>
        </p:nvSpPr>
        <p:spPr bwMode="auto">
          <a:xfrm>
            <a:off x="4444209" y="4857487"/>
            <a:ext cx="4055673" cy="307777"/>
          </a:xfrm>
          <a:prstGeom prst="rect">
            <a:avLst/>
          </a:prstGeom>
          <a:noFill/>
          <a:ln w="9525">
            <a:noFill/>
            <a:miter lim="800000"/>
            <a:headEnd/>
            <a:tailEnd/>
          </a:ln>
        </p:spPr>
        <p:txBody>
          <a:bodyPr wrap="square" lIns="91440" tIns="45720" rIns="91440" bIns="45720" anchor="t">
            <a:spAutoFit/>
          </a:bodyPr>
          <a:lstStyle/>
          <a:p>
            <a:r>
              <a:rPr lang="en-CA" sz="1400" dirty="0">
                <a:latin typeface="Calibri"/>
                <a:cs typeface="Arial"/>
              </a:rPr>
              <a:t>Edward Ruscha, </a:t>
            </a:r>
            <a:r>
              <a:rPr lang="en-CA" sz="1400" i="1" dirty="0">
                <a:latin typeface="Calibri"/>
                <a:cs typeface="Arial"/>
              </a:rPr>
              <a:t>Some Los Angeles Apartments, </a:t>
            </a:r>
            <a:r>
              <a:rPr lang="en-CA" sz="1400" dirty="0">
                <a:latin typeface="Calibri"/>
                <a:cs typeface="Arial"/>
              </a:rPr>
              <a:t>1965.</a:t>
            </a:r>
          </a:p>
        </p:txBody>
      </p:sp>
      <p:pic>
        <p:nvPicPr>
          <p:cNvPr id="92163" name="Picture 2" descr="https://i.pinimg.com/736x/1b/e1/94/1be194e8dd39345a20f4b4d6b0aa2650--andreas-gursky-artists-book.jpg"/>
          <p:cNvPicPr>
            <a:picLocks noChangeAspect="1" noChangeArrowheads="1"/>
          </p:cNvPicPr>
          <p:nvPr/>
        </p:nvPicPr>
        <p:blipFill>
          <a:blip r:embed="rId3" cstate="print"/>
          <a:srcRect/>
          <a:stretch>
            <a:fillRect/>
          </a:stretch>
        </p:blipFill>
        <p:spPr bwMode="auto">
          <a:xfrm>
            <a:off x="533023" y="674381"/>
            <a:ext cx="3571314" cy="4473622"/>
          </a:xfrm>
          <a:prstGeom prst="rect">
            <a:avLst/>
          </a:prstGeom>
          <a:noFill/>
          <a:ln w="9525">
            <a:noFill/>
            <a:miter lim="800000"/>
            <a:headEnd/>
            <a:tailEnd/>
          </a:ln>
        </p:spPr>
      </p:pic>
      <p:pic>
        <p:nvPicPr>
          <p:cNvPr id="92164" name="Picture 4" descr="https://artblart.files.wordpress.com/2013/09/6565-fountain-ave-1965-web.jpg?w=655&amp;h=656"/>
          <p:cNvPicPr>
            <a:picLocks noChangeAspect="1" noChangeArrowheads="1"/>
          </p:cNvPicPr>
          <p:nvPr/>
        </p:nvPicPr>
        <p:blipFill>
          <a:blip r:embed="rId4" cstate="print"/>
          <a:srcRect/>
          <a:stretch>
            <a:fillRect/>
          </a:stretch>
        </p:blipFill>
        <p:spPr bwMode="auto">
          <a:xfrm>
            <a:off x="4446839" y="677433"/>
            <a:ext cx="4183825" cy="4181850"/>
          </a:xfrm>
          <a:prstGeom prst="rect">
            <a:avLst/>
          </a:prstGeom>
          <a:noFill/>
          <a:ln w="9525">
            <a:noFill/>
            <a:miter lim="800000"/>
            <a:headEnd/>
            <a:tailEnd/>
          </a:ln>
        </p:spPr>
      </p:pic>
      <p:sp>
        <p:nvSpPr>
          <p:cNvPr id="2" name="TextBox 1">
            <a:extLst>
              <a:ext uri="{FF2B5EF4-FFF2-40B4-BE49-F238E27FC236}">
                <a16:creationId xmlns="" xmlns:a16="http://schemas.microsoft.com/office/drawing/2014/main" id="{D634A14F-B7F4-48EA-BD8B-B2CAF739F3FC}"/>
              </a:ext>
            </a:extLst>
          </p:cNvPr>
          <p:cNvSpPr txBox="1"/>
          <p:nvPr/>
        </p:nvSpPr>
        <p:spPr>
          <a:xfrm>
            <a:off x="535506" y="5650588"/>
            <a:ext cx="808561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Such images demonstrate a shared interest in the symbolic nature of building fronts, one which operates at the foundation of many of Venturi and Scott Brown’s ideas and designs. </a:t>
            </a:r>
            <a:endParaRPr lang="en-US" sz="1200" dirty="0">
              <a:latin typeface="Times New Roman"/>
              <a:cs typeface="Times New Roman"/>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
          <p:cNvSpPr>
            <a:spLocks noChangeArrowheads="1"/>
          </p:cNvSpPr>
          <p:nvPr/>
        </p:nvSpPr>
        <p:spPr bwMode="auto">
          <a:xfrm>
            <a:off x="827088" y="6237288"/>
            <a:ext cx="7921625" cy="119478425"/>
          </a:xfrm>
          <a:prstGeom prst="rect">
            <a:avLst/>
          </a:prstGeom>
          <a:noFill/>
          <a:ln w="9525">
            <a:noFill/>
            <a:miter lim="800000"/>
            <a:headEnd/>
            <a:tailEnd/>
          </a:ln>
        </p:spPr>
        <p:txBody>
          <a:bodyPr>
            <a:spAutoFit/>
          </a:bodyPr>
          <a:lstStyle/>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p:txBody>
      </p:sp>
      <p:sp>
        <p:nvSpPr>
          <p:cNvPr id="93187" name="Rectangle 2"/>
          <p:cNvSpPr>
            <a:spLocks noChangeArrowheads="1"/>
          </p:cNvSpPr>
          <p:nvPr/>
        </p:nvSpPr>
        <p:spPr bwMode="auto">
          <a:xfrm>
            <a:off x="406786" y="3875511"/>
            <a:ext cx="2753305" cy="535849"/>
          </a:xfrm>
          <a:prstGeom prst="rect">
            <a:avLst/>
          </a:prstGeom>
          <a:noFill/>
          <a:ln w="9525">
            <a:noFill/>
            <a:miter lim="800000"/>
            <a:headEnd/>
            <a:tailEnd/>
          </a:ln>
        </p:spPr>
        <p:txBody>
          <a:bodyPr wrap="square" lIns="91440" tIns="45720" rIns="91440" bIns="45720" anchor="t">
            <a:spAutoFit/>
          </a:bodyPr>
          <a:lstStyle/>
          <a:p>
            <a:r>
              <a:rPr lang="en-CA" sz="1400" dirty="0">
                <a:latin typeface="Calibri"/>
                <a:cs typeface="Arial"/>
              </a:rPr>
              <a:t>Edward Ruscha</a:t>
            </a:r>
            <a:r>
              <a:rPr lang="en-CA" sz="1400" i="1" dirty="0">
                <a:latin typeface="Calibri"/>
                <a:cs typeface="Arial"/>
              </a:rPr>
              <a:t>, </a:t>
            </a:r>
            <a:r>
              <a:rPr lang="en-CA" sz="1400" dirty="0">
                <a:latin typeface="Calibri"/>
                <a:cs typeface="Arial"/>
              </a:rPr>
              <a:t>Los Angeles: [Self-published], 1967.</a:t>
            </a:r>
          </a:p>
        </p:txBody>
      </p:sp>
      <p:pic>
        <p:nvPicPr>
          <p:cNvPr id="93188" name="Picture 4" descr="http://www.printsthingsandbooks.com/cspdocs/artwork/images/ed_rusha_semiose_galerie_editions_4866.jpg"/>
          <p:cNvPicPr>
            <a:picLocks noChangeAspect="1" noChangeArrowheads="1"/>
          </p:cNvPicPr>
          <p:nvPr/>
        </p:nvPicPr>
        <p:blipFill rotWithShape="1">
          <a:blip r:embed="rId2" cstate="print"/>
          <a:srcRect l="2980" t="2290" r="331" b="2544"/>
          <a:stretch/>
        </p:blipFill>
        <p:spPr bwMode="auto">
          <a:xfrm>
            <a:off x="411065" y="373650"/>
            <a:ext cx="2760333" cy="3502053"/>
          </a:xfrm>
          <a:prstGeom prst="rect">
            <a:avLst/>
          </a:prstGeom>
          <a:noFill/>
          <a:ln w="9525">
            <a:noFill/>
            <a:miter lim="800000"/>
            <a:headEnd/>
            <a:tailEnd/>
          </a:ln>
        </p:spPr>
      </p:pic>
      <p:pic>
        <p:nvPicPr>
          <p:cNvPr id="93189" name="Picture 6" descr="https://i.pinimg.com/originals/ef/34/56/ef3456f436451dbea5bcd16962b88a82.jpg"/>
          <p:cNvPicPr>
            <a:picLocks noChangeAspect="1" noChangeArrowheads="1"/>
          </p:cNvPicPr>
          <p:nvPr/>
        </p:nvPicPr>
        <p:blipFill>
          <a:blip r:embed="rId3" cstate="print"/>
          <a:srcRect/>
          <a:stretch>
            <a:fillRect/>
          </a:stretch>
        </p:blipFill>
        <p:spPr bwMode="auto">
          <a:xfrm>
            <a:off x="3313359" y="3317962"/>
            <a:ext cx="2653967" cy="3189262"/>
          </a:xfrm>
          <a:prstGeom prst="rect">
            <a:avLst/>
          </a:prstGeom>
          <a:noFill/>
          <a:ln w="9525">
            <a:noFill/>
            <a:miter lim="800000"/>
            <a:headEnd/>
            <a:tailEnd/>
          </a:ln>
        </p:spPr>
      </p:pic>
      <p:sp>
        <p:nvSpPr>
          <p:cNvPr id="2" name="TextBox 1">
            <a:extLst>
              <a:ext uri="{FF2B5EF4-FFF2-40B4-BE49-F238E27FC236}">
                <a16:creationId xmlns="" xmlns:a16="http://schemas.microsoft.com/office/drawing/2014/main" id="{5EE79801-AD67-4D11-9ADF-3191751B4869}"/>
              </a:ext>
            </a:extLst>
          </p:cNvPr>
          <p:cNvSpPr txBox="1"/>
          <p:nvPr/>
        </p:nvSpPr>
        <p:spPr>
          <a:xfrm>
            <a:off x="6105262" y="371316"/>
            <a:ext cx="2642162" cy="61247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In a 2013 interview at the Tate Gallery Ruscha talked about his photographic book on parking lots: </a:t>
            </a:r>
            <a:r>
              <a:rPr lang="en-US" sz="1400" dirty="0">
                <a:solidFill>
                  <a:srgbClr val="FF0000"/>
                </a:solidFill>
                <a:latin typeface="Calibri"/>
                <a:cs typeface="Times New Roman"/>
              </a:rPr>
              <a:t>"Parking lots came about almost by accident and I had an opportunity to go up in a helicopter above LA. And so, I went with a friend of mine and a pilot and we did the entire city in like 45 minutes. I began to really notice swimming pools and parking lots, two elements of the city that really impressed me. I liked it just for the study of it and it just spoke back to me, you know, it had some kind of value to me as to making a work of art. Seeing the top side of something instead of necessarily looking directly on like this, base line perspective, so looking over the top of something sort of allows for more view, a lot to do with perspective and the fact that things diminish and come into the foreground and so it’s all those elements that come together that... attract me to it." </a:t>
            </a:r>
            <a:endParaRPr lang="en-US" sz="1200" dirty="0">
              <a:solidFill>
                <a:srgbClr val="FF0000"/>
              </a:solidFill>
              <a:latin typeface="Calibri"/>
              <a:cs typeface="Times New Roman"/>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ChangeArrowheads="1"/>
          </p:cNvSpPr>
          <p:nvPr/>
        </p:nvSpPr>
        <p:spPr bwMode="auto">
          <a:xfrm>
            <a:off x="316755" y="261533"/>
            <a:ext cx="4553491" cy="523220"/>
          </a:xfrm>
          <a:prstGeom prst="rect">
            <a:avLst/>
          </a:prstGeom>
          <a:noFill/>
          <a:ln w="9525">
            <a:noFill/>
            <a:miter lim="800000"/>
            <a:headEnd/>
            <a:tailEnd/>
          </a:ln>
        </p:spPr>
        <p:txBody>
          <a:bodyPr wrap="none" lIns="91440" tIns="45720" rIns="91440" bIns="45720" anchor="ctr">
            <a:spAutoFit/>
          </a:bodyPr>
          <a:lstStyle/>
          <a:p>
            <a:pPr eaLnBrk="0" hangingPunct="0"/>
            <a:r>
              <a:rPr lang="en-CA" sz="1200" dirty="0">
                <a:latin typeface="Calibri"/>
                <a:cs typeface="Arial"/>
              </a:rPr>
              <a:t> </a:t>
            </a:r>
            <a:r>
              <a:rPr lang="en-CA" sz="1400" dirty="0">
                <a:latin typeface="Calibri"/>
                <a:cs typeface="Arial"/>
              </a:rPr>
              <a:t>A Schedule of Las Vegas Strip hotels: </a:t>
            </a:r>
            <a:endParaRPr lang="en-CA" sz="1400" dirty="0">
              <a:latin typeface="Calibri"/>
            </a:endParaRPr>
          </a:p>
          <a:p>
            <a:pPr eaLnBrk="0" hangingPunct="0"/>
            <a:r>
              <a:rPr lang="en-CA" sz="1400" dirty="0">
                <a:latin typeface="Calibri"/>
                <a:cs typeface="Arial"/>
              </a:rPr>
              <a:t>plans and sections and elements </a:t>
            </a:r>
            <a:r>
              <a:rPr lang="en-CA" sz="1400" i="1" dirty="0">
                <a:latin typeface="Calibri"/>
                <a:cs typeface="Arial"/>
              </a:rPr>
              <a:t>in Learning from Las Vegas</a:t>
            </a:r>
          </a:p>
        </p:txBody>
      </p:sp>
      <p:pic>
        <p:nvPicPr>
          <p:cNvPr id="94211" name="Picture 3"/>
          <p:cNvPicPr>
            <a:picLocks noChangeAspect="1" noChangeArrowheads="1"/>
          </p:cNvPicPr>
          <p:nvPr/>
        </p:nvPicPr>
        <p:blipFill>
          <a:blip r:embed="rId3" cstate="print"/>
          <a:srcRect/>
          <a:stretch>
            <a:fillRect/>
          </a:stretch>
        </p:blipFill>
        <p:spPr bwMode="auto">
          <a:xfrm>
            <a:off x="313974" y="833568"/>
            <a:ext cx="3603161" cy="5864462"/>
          </a:xfrm>
          <a:prstGeom prst="rect">
            <a:avLst/>
          </a:prstGeom>
          <a:noFill/>
          <a:ln w="9525">
            <a:noFill/>
            <a:miter lim="800000"/>
            <a:headEnd/>
            <a:tailEnd/>
          </a:ln>
        </p:spPr>
      </p:pic>
      <p:pic>
        <p:nvPicPr>
          <p:cNvPr id="94212" name="Picture 2" descr="A page from &amp;quot;Learning from Las Vegas,&amp;quot; (1972), MIT Press."/>
          <p:cNvPicPr>
            <a:picLocks noChangeAspect="1" noChangeArrowheads="1"/>
          </p:cNvPicPr>
          <p:nvPr/>
        </p:nvPicPr>
        <p:blipFill rotWithShape="1">
          <a:blip r:embed="rId4" cstate="print"/>
          <a:srcRect r="-268" b="4025"/>
          <a:stretch/>
        </p:blipFill>
        <p:spPr bwMode="auto">
          <a:xfrm>
            <a:off x="3918399" y="778173"/>
            <a:ext cx="4840762" cy="5920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6594" name="Picture 2" descr="https://archinect.imgix.net/uploads/ry/ryxnxsif0k308acw.jpg?auto=compress%2Cformat"/>
          <p:cNvPicPr>
            <a:picLocks noChangeAspect="1" noChangeArrowheads="1"/>
          </p:cNvPicPr>
          <p:nvPr/>
        </p:nvPicPr>
        <p:blipFill>
          <a:blip r:embed="rId2" cstate="print"/>
          <a:srcRect/>
          <a:stretch>
            <a:fillRect/>
          </a:stretch>
        </p:blipFill>
        <p:spPr bwMode="auto">
          <a:xfrm>
            <a:off x="3733942" y="1797896"/>
            <a:ext cx="4833029" cy="3269402"/>
          </a:xfrm>
          <a:prstGeom prst="rect">
            <a:avLst/>
          </a:prstGeom>
          <a:noFill/>
        </p:spPr>
      </p:pic>
      <p:sp>
        <p:nvSpPr>
          <p:cNvPr id="2" name="TextBox 1">
            <a:extLst>
              <a:ext uri="{FF2B5EF4-FFF2-40B4-BE49-F238E27FC236}">
                <a16:creationId xmlns="" xmlns:a16="http://schemas.microsoft.com/office/drawing/2014/main" id="{CB79E583-600B-4998-AD0B-D23F41A9A3F4}"/>
              </a:ext>
            </a:extLst>
          </p:cNvPr>
          <p:cNvSpPr txBox="1"/>
          <p:nvPr/>
        </p:nvSpPr>
        <p:spPr>
          <a:xfrm>
            <a:off x="586024" y="1015439"/>
            <a:ext cx="3046315"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Scott Brown recalls:</a:t>
            </a:r>
            <a:br>
              <a:rPr lang="en-US" sz="1400" dirty="0">
                <a:latin typeface="Calibri"/>
                <a:cs typeface="Times New Roman"/>
              </a:rPr>
            </a:br>
            <a:r>
              <a:rPr lang="en-US" sz="1400" dirty="0">
                <a:solidFill>
                  <a:srgbClr val="FF0000"/>
                </a:solidFill>
                <a:latin typeface="Calibri"/>
                <a:cs typeface="Times New Roman"/>
              </a:rPr>
              <a:t>"For 1960s students, only a rebellious artistry would intrigue. It had to 'blow the minds of the citizens.' We agreed. And if our aim to widen their view of architecture called for a measure of rebellion, so be it. It would be fun. Voila Las Vegas!"</a:t>
            </a:r>
            <a:endParaRPr lang="en-US" sz="1200" dirty="0">
              <a:solidFill>
                <a:srgbClr val="FF0000"/>
              </a:solidFill>
              <a:latin typeface="Calibri"/>
              <a:cs typeface="Times New Roman"/>
            </a:endParaRPr>
          </a:p>
          <a:p>
            <a:endParaRPr lang="en-US" sz="1400" dirty="0">
              <a:latin typeface="Calibri"/>
              <a:cs typeface="Times New Roman"/>
            </a:endParaRPr>
          </a:p>
          <a:p>
            <a:r>
              <a:rPr lang="en-US" sz="1400" dirty="0">
                <a:latin typeface="Calibri"/>
                <a:cs typeface="Times New Roman"/>
              </a:rPr>
              <a:t>(https://archinect.com/features/article/149977368/learning-from-learning-from-las-vegas-in- conversation-with-denise-scott-brown-part-3-research)</a:t>
            </a:r>
            <a:endParaRPr lang="en-US" sz="1200" dirty="0">
              <a:latin typeface="Calibri"/>
              <a:cs typeface="Times New Roman"/>
            </a:endParaRPr>
          </a:p>
          <a:p>
            <a:r>
              <a:rPr lang="en-US" sz="1400" dirty="0">
                <a:latin typeface="Calibri"/>
                <a:cs typeface="Times New Roman"/>
              </a:rPr>
              <a:t/>
            </a:r>
            <a:br>
              <a:rPr lang="en-US" sz="1400" dirty="0">
                <a:latin typeface="Calibri"/>
                <a:cs typeface="Times New Roman"/>
              </a:rPr>
            </a:br>
            <a:r>
              <a:rPr lang="en-US" sz="1400" dirty="0">
                <a:latin typeface="Calibri"/>
                <a:cs typeface="Times New Roman"/>
              </a:rPr>
              <a:t>Departing from formalistic studies of individual objects, the studio shifted the focus to the layout and appearance of the suburban, car-oriented landscape of "urban sprawl." Izenour particularly stressed the need for devising new techniques of visual representation for new urban forms. </a:t>
            </a:r>
            <a:endParaRPr lang="en-US" sz="1200" dirty="0">
              <a:latin typeface="Calibri"/>
              <a:cs typeface="Times New Roman"/>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9314" name="Picture 2" descr="https://americansuburbx.com/wp-content/uploads/2012/11/Stierli_Bob_Denise_Driving_Strip-b.jpg"/>
          <p:cNvPicPr>
            <a:picLocks noChangeAspect="1" noChangeArrowheads="1"/>
          </p:cNvPicPr>
          <p:nvPr/>
        </p:nvPicPr>
        <p:blipFill>
          <a:blip r:embed="rId2" cstate="print"/>
          <a:srcRect/>
          <a:stretch>
            <a:fillRect/>
          </a:stretch>
        </p:blipFill>
        <p:spPr bwMode="auto">
          <a:xfrm>
            <a:off x="380452" y="1586960"/>
            <a:ext cx="5505186" cy="3686070"/>
          </a:xfrm>
          <a:prstGeom prst="rect">
            <a:avLst/>
          </a:prstGeom>
          <a:noFill/>
        </p:spPr>
      </p:pic>
      <p:sp>
        <p:nvSpPr>
          <p:cNvPr id="2" name="TextBox 1">
            <a:extLst>
              <a:ext uri="{FF2B5EF4-FFF2-40B4-BE49-F238E27FC236}">
                <a16:creationId xmlns="" xmlns:a16="http://schemas.microsoft.com/office/drawing/2014/main" id="{A2BC18BA-E12F-4B1C-8AA5-CDFFCD47A5DB}"/>
              </a:ext>
            </a:extLst>
          </p:cNvPr>
          <p:cNvSpPr txBox="1"/>
          <p:nvPr/>
        </p:nvSpPr>
        <p:spPr>
          <a:xfrm>
            <a:off x="6105259" y="371317"/>
            <a:ext cx="2629533" cy="63401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Situated at the disciplinary divide between architecture and urban planning, it sought to analyze and chart the form of the contemporary city, while at the same time addressing the consequences of the findings for architectural design. Moreover, the studio departed from the traditional design studio to make research the main focus of investigation. A large part of the semester program was taken up by library research and a field trip to Los Angeles and Las Vegas. To this end, the research group experimented with a variety of visual media. In addition to relatively conventional media such as maps and charts, photography and film took a prominent part in this </a:t>
            </a:r>
            <a:r>
              <a:rPr lang="en-US" sz="1400" dirty="0">
                <a:latin typeface="Calibri"/>
                <a:cs typeface="Arial"/>
              </a:rPr>
              <a:t>investigation. By mounting a camera on the hood of a car and driving along the Las Vegas Strip (a technique borrowed from artist Ed Ruscha), the group recorded a "deadpan" image of the city. </a:t>
            </a:r>
            <a:endParaRPr lang="en-US" sz="1400" dirty="0">
              <a:latin typeface="Calibri"/>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4847" y="2462141"/>
            <a:ext cx="9151060" cy="1938992"/>
          </a:xfrm>
          <a:prstGeom prst="rect">
            <a:avLst/>
          </a:prstGeom>
        </p:spPr>
        <p:txBody>
          <a:bodyPr wrap="square" lIns="91440" tIns="45720" rIns="91440" bIns="45720" anchor="t">
            <a:spAutoFit/>
          </a:bodyPr>
          <a:lstStyle/>
          <a:p>
            <a:pPr marL="571500" indent="-571500" algn="ctr" eaLnBrk="0" hangingPunct="0">
              <a:buFont typeface="Arial"/>
              <a:buChar char="•"/>
            </a:pPr>
            <a:r>
              <a:rPr lang="en-CA" sz="4000" dirty="0">
                <a:solidFill>
                  <a:schemeClr val="bg1"/>
                </a:solidFill>
                <a:latin typeface="Calibri"/>
                <a:ea typeface="Calibri" pitchFamily="34" charset="0"/>
                <a:cs typeface="Times New Roman"/>
              </a:rPr>
              <a:t>Venturi, Scott Brown, and John Rauch, Buildings Reflecting </a:t>
            </a:r>
            <a:r>
              <a:rPr lang="en-CA" sz="4000" i="1" dirty="0">
                <a:solidFill>
                  <a:schemeClr val="bg1"/>
                </a:solidFill>
                <a:latin typeface="Calibri"/>
                <a:ea typeface="Calibri" pitchFamily="34" charset="0"/>
                <a:cs typeface="Times New Roman"/>
              </a:rPr>
              <a:t>Learning from Las Vegas</a:t>
            </a:r>
            <a:endParaRPr lang="en-CA" sz="4000" i="1" dirty="0">
              <a:solidFill>
                <a:schemeClr val="bg1"/>
              </a:solidFill>
              <a:latin typeface="Calibri"/>
              <a:cs typeface="Times New Roman"/>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4" descr="http://www.quondam.com/41/4110i06.jpg"/>
          <p:cNvPicPr>
            <a:picLocks noChangeAspect="1" noChangeArrowheads="1"/>
          </p:cNvPicPr>
          <p:nvPr/>
        </p:nvPicPr>
        <p:blipFill>
          <a:blip r:embed="rId3" cstate="print"/>
          <a:srcRect/>
          <a:stretch>
            <a:fillRect/>
          </a:stretch>
        </p:blipFill>
        <p:spPr bwMode="auto">
          <a:xfrm>
            <a:off x="5846294" y="3885409"/>
            <a:ext cx="3021684" cy="2166755"/>
          </a:xfrm>
          <a:prstGeom prst="rect">
            <a:avLst/>
          </a:prstGeom>
          <a:noFill/>
          <a:ln w="9525">
            <a:noFill/>
            <a:miter lim="800000"/>
            <a:headEnd/>
            <a:tailEnd/>
          </a:ln>
        </p:spPr>
      </p:pic>
      <p:pic>
        <p:nvPicPr>
          <p:cNvPr id="98307" name="Picture 6" descr="https://i.pinimg.com/originals/2f/02/20/2f0220335b3525d752e7901e6dd7455b.jpg"/>
          <p:cNvPicPr>
            <a:picLocks noChangeAspect="1" noChangeArrowheads="1"/>
          </p:cNvPicPr>
          <p:nvPr/>
        </p:nvPicPr>
        <p:blipFill>
          <a:blip r:embed="rId4" cstate="print"/>
          <a:srcRect/>
          <a:stretch>
            <a:fillRect/>
          </a:stretch>
        </p:blipFill>
        <p:spPr bwMode="auto">
          <a:xfrm>
            <a:off x="278395" y="3886306"/>
            <a:ext cx="5405569" cy="2168012"/>
          </a:xfrm>
          <a:prstGeom prst="rect">
            <a:avLst/>
          </a:prstGeom>
          <a:noFill/>
          <a:ln w="9525">
            <a:noFill/>
            <a:miter lim="800000"/>
            <a:headEnd/>
            <a:tailEnd/>
          </a:ln>
        </p:spPr>
      </p:pic>
      <p:sp>
        <p:nvSpPr>
          <p:cNvPr id="98308" name="Rectangle 4"/>
          <p:cNvSpPr>
            <a:spLocks noChangeArrowheads="1"/>
          </p:cNvSpPr>
          <p:nvPr/>
        </p:nvSpPr>
        <p:spPr bwMode="auto">
          <a:xfrm>
            <a:off x="280311" y="6045830"/>
            <a:ext cx="4187387" cy="307777"/>
          </a:xfrm>
          <a:prstGeom prst="rect">
            <a:avLst/>
          </a:prstGeom>
          <a:noFill/>
          <a:ln w="9525">
            <a:noFill/>
            <a:miter lim="800000"/>
            <a:headEnd/>
            <a:tailEnd/>
          </a:ln>
        </p:spPr>
        <p:txBody>
          <a:bodyPr wrap="square" lIns="91440" tIns="45720" rIns="91440" bIns="45720" anchor="t">
            <a:spAutoFit/>
          </a:bodyPr>
          <a:lstStyle/>
          <a:p>
            <a:r>
              <a:rPr lang="en-CA" sz="1400" dirty="0">
                <a:latin typeface="Calibri"/>
                <a:cs typeface="Arial"/>
              </a:rPr>
              <a:t>Venturi and Rauch, Basco Building, Philadelphia, 1979.</a:t>
            </a:r>
          </a:p>
        </p:txBody>
      </p:sp>
      <p:pic>
        <p:nvPicPr>
          <p:cNvPr id="694274" name="Picture 2" descr="Pin on Old Nevada"/>
          <p:cNvPicPr>
            <a:picLocks noChangeAspect="1" noChangeArrowheads="1"/>
          </p:cNvPicPr>
          <p:nvPr/>
        </p:nvPicPr>
        <p:blipFill>
          <a:blip r:embed="rId5" cstate="print"/>
          <a:srcRect/>
          <a:stretch>
            <a:fillRect/>
          </a:stretch>
        </p:blipFill>
        <p:spPr bwMode="auto">
          <a:xfrm>
            <a:off x="277856" y="455184"/>
            <a:ext cx="4900066" cy="3055646"/>
          </a:xfrm>
          <a:prstGeom prst="rect">
            <a:avLst/>
          </a:prstGeom>
          <a:noFill/>
        </p:spPr>
      </p:pic>
      <p:sp>
        <p:nvSpPr>
          <p:cNvPr id="8" name="TextBox 7"/>
          <p:cNvSpPr txBox="1"/>
          <p:nvPr/>
        </p:nvSpPr>
        <p:spPr>
          <a:xfrm>
            <a:off x="280550" y="3507233"/>
            <a:ext cx="2846677" cy="307777"/>
          </a:xfrm>
          <a:prstGeom prst="rect">
            <a:avLst/>
          </a:prstGeom>
          <a:noFill/>
        </p:spPr>
        <p:txBody>
          <a:bodyPr wrap="none" lIns="91440" tIns="45720" rIns="91440" bIns="45720" rtlCol="0" anchor="t">
            <a:spAutoFit/>
          </a:bodyPr>
          <a:lstStyle/>
          <a:p>
            <a:r>
              <a:rPr lang="en-CA" sz="1400" dirty="0">
                <a:latin typeface="Calibri"/>
                <a:cs typeface="Arial"/>
              </a:rPr>
              <a:t>Thunderbird Hotel, Las Vegas, 1964. </a:t>
            </a:r>
            <a:endParaRPr lang="en-CA" sz="1400" dirty="0">
              <a:latin typeface="Calibri"/>
            </a:endParaRPr>
          </a:p>
        </p:txBody>
      </p:sp>
      <p:sp>
        <p:nvSpPr>
          <p:cNvPr id="2" name="TextBox 1">
            <a:extLst>
              <a:ext uri="{FF2B5EF4-FFF2-40B4-BE49-F238E27FC236}">
                <a16:creationId xmlns="" xmlns:a16="http://schemas.microsoft.com/office/drawing/2014/main" id="{51C2B7A7-F8FF-446D-9118-3103E788C446}"/>
              </a:ext>
            </a:extLst>
          </p:cNvPr>
          <p:cNvSpPr txBox="1"/>
          <p:nvPr/>
        </p:nvSpPr>
        <p:spPr>
          <a:xfrm>
            <a:off x="5360102" y="649173"/>
            <a:ext cx="348836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Closely related to a Thunderbird in Las Vegas in its enlarged lettering, the building for Basco Products is a simple box with a relatively monochromatic facade. Enormous letters dominate the building and effectively advertise the company’s identity within its commercial environment. These forms, though actually detached from the structure, are visually connected to the building and gain meaning as a group only against its blue backdrop. From the road, the facade reads as a continuous surface. </a:t>
            </a:r>
            <a:endParaRPr lang="en-US" sz="1400" dirty="0">
              <a:latin typeface="Times New Roman"/>
              <a:cs typeface="Times New Roman"/>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026" name="Picture 2" descr="Edward Ruscha, ‘HONK’ 1962"/>
          <p:cNvPicPr>
            <a:picLocks noChangeAspect="1" noChangeArrowheads="1"/>
          </p:cNvPicPr>
          <p:nvPr/>
        </p:nvPicPr>
        <p:blipFill>
          <a:blip r:embed="rId2" cstate="print"/>
          <a:srcRect/>
          <a:stretch>
            <a:fillRect/>
          </a:stretch>
        </p:blipFill>
        <p:spPr bwMode="auto">
          <a:xfrm>
            <a:off x="479934" y="933800"/>
            <a:ext cx="4570683" cy="3704063"/>
          </a:xfrm>
          <a:prstGeom prst="rect">
            <a:avLst/>
          </a:prstGeom>
          <a:noFill/>
        </p:spPr>
      </p:pic>
      <p:sp>
        <p:nvSpPr>
          <p:cNvPr id="3" name="Rectangle 2"/>
          <p:cNvSpPr/>
          <p:nvPr/>
        </p:nvSpPr>
        <p:spPr>
          <a:xfrm>
            <a:off x="482628" y="4639010"/>
            <a:ext cx="2437559" cy="307777"/>
          </a:xfrm>
          <a:prstGeom prst="rect">
            <a:avLst/>
          </a:prstGeom>
        </p:spPr>
        <p:txBody>
          <a:bodyPr wrap="square" lIns="91440" tIns="45720" rIns="91440" bIns="45720" anchor="t">
            <a:spAutoFit/>
          </a:bodyPr>
          <a:lstStyle/>
          <a:p>
            <a:r>
              <a:rPr lang="en-CA" sz="1400" dirty="0">
                <a:latin typeface="Calibri"/>
                <a:cs typeface="Arial"/>
              </a:rPr>
              <a:t>Edward Ruscha, </a:t>
            </a:r>
            <a:r>
              <a:rPr lang="en-CA" sz="1400" i="1" dirty="0">
                <a:latin typeface="Calibri"/>
                <a:cs typeface="Arial"/>
              </a:rPr>
              <a:t>HONK,</a:t>
            </a:r>
            <a:r>
              <a:rPr lang="en-CA" sz="1400" dirty="0">
                <a:latin typeface="Calibri"/>
                <a:cs typeface="Arial"/>
              </a:rPr>
              <a:t> 1962. </a:t>
            </a:r>
          </a:p>
        </p:txBody>
      </p:sp>
      <p:pic>
        <p:nvPicPr>
          <p:cNvPr id="1025028" name="Picture 4" descr="Annie (1962) by Ed Ruscha"/>
          <p:cNvPicPr>
            <a:picLocks noChangeAspect="1" noChangeArrowheads="1"/>
          </p:cNvPicPr>
          <p:nvPr/>
        </p:nvPicPr>
        <p:blipFill rotWithShape="1">
          <a:blip r:embed="rId3" cstate="print"/>
          <a:srcRect l="2290" t="2491" r="2672" b="2491"/>
          <a:stretch/>
        </p:blipFill>
        <p:spPr bwMode="auto">
          <a:xfrm>
            <a:off x="5199722" y="933800"/>
            <a:ext cx="3463764" cy="3702241"/>
          </a:xfrm>
          <a:prstGeom prst="rect">
            <a:avLst/>
          </a:prstGeom>
          <a:noFill/>
        </p:spPr>
      </p:pic>
      <p:sp>
        <p:nvSpPr>
          <p:cNvPr id="6" name="Rectangle 5"/>
          <p:cNvSpPr/>
          <p:nvPr/>
        </p:nvSpPr>
        <p:spPr>
          <a:xfrm>
            <a:off x="5204809" y="4639010"/>
            <a:ext cx="1921295" cy="307777"/>
          </a:xfrm>
          <a:prstGeom prst="rect">
            <a:avLst/>
          </a:prstGeom>
        </p:spPr>
        <p:txBody>
          <a:bodyPr wrap="none" lIns="91440" tIns="45720" rIns="91440" bIns="45720" anchor="t">
            <a:spAutoFit/>
          </a:bodyPr>
          <a:lstStyle/>
          <a:p>
            <a:r>
              <a:rPr lang="pl-PL" sz="1400" dirty="0">
                <a:latin typeface="Calibri"/>
                <a:cs typeface="Arial"/>
              </a:rPr>
              <a:t>Ed Ruscha</a:t>
            </a:r>
            <a:r>
              <a:rPr lang="en-CA" sz="1400" i="1" dirty="0">
                <a:latin typeface="Calibri"/>
                <a:cs typeface="Arial"/>
              </a:rPr>
              <a:t>, Annie</a:t>
            </a:r>
            <a:r>
              <a:rPr lang="en-CA" sz="1400" dirty="0">
                <a:latin typeface="Calibri"/>
                <a:cs typeface="Arial"/>
              </a:rPr>
              <a:t>, 1962.</a:t>
            </a:r>
          </a:p>
        </p:txBody>
      </p:sp>
      <p:sp>
        <p:nvSpPr>
          <p:cNvPr id="2" name="TextBox 1">
            <a:extLst>
              <a:ext uri="{FF2B5EF4-FFF2-40B4-BE49-F238E27FC236}">
                <a16:creationId xmlns="" xmlns:a16="http://schemas.microsoft.com/office/drawing/2014/main" id="{384E177B-F80D-4CA8-B137-02ED3EEA1257}"/>
              </a:ext>
            </a:extLst>
          </p:cNvPr>
          <p:cNvSpPr txBox="1"/>
          <p:nvPr/>
        </p:nvSpPr>
        <p:spPr>
          <a:xfrm>
            <a:off x="434466" y="5397991"/>
            <a:ext cx="826243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The architects’ solution seems not unrelated to Ruscha’s word images, the graphic compositions they created to document the Basco project utilize techniques from both Ruscha’s paintings. </a:t>
            </a:r>
            <a:endParaRPr lang="en-US" sz="1200" dirty="0">
              <a:latin typeface="Calibri"/>
              <a:cs typeface="Times New Roman"/>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ttps://i.pinimg.com/originals/77/dc/67/77dc67a28cab9c1ae98461de160f9039.jpg"/>
          <p:cNvPicPr>
            <a:picLocks noChangeAspect="1" noChangeArrowheads="1"/>
          </p:cNvPicPr>
          <p:nvPr/>
        </p:nvPicPr>
        <p:blipFill>
          <a:blip r:embed="rId3" cstate="print"/>
          <a:srcRect/>
          <a:stretch>
            <a:fillRect/>
          </a:stretch>
        </p:blipFill>
        <p:spPr bwMode="auto">
          <a:xfrm>
            <a:off x="1488181" y="1970254"/>
            <a:ext cx="6183190" cy="4116353"/>
          </a:xfrm>
          <a:prstGeom prst="rect">
            <a:avLst/>
          </a:prstGeom>
          <a:noFill/>
          <a:ln w="9525">
            <a:noFill/>
            <a:miter lim="800000"/>
            <a:headEnd/>
            <a:tailEnd/>
          </a:ln>
        </p:spPr>
      </p:pic>
      <p:sp>
        <p:nvSpPr>
          <p:cNvPr id="95235" name="Rectangle 4"/>
          <p:cNvSpPr>
            <a:spLocks noChangeArrowheads="1"/>
          </p:cNvSpPr>
          <p:nvPr/>
        </p:nvSpPr>
        <p:spPr bwMode="auto">
          <a:xfrm>
            <a:off x="1491759" y="6090440"/>
            <a:ext cx="6176876" cy="307777"/>
          </a:xfrm>
          <a:prstGeom prst="rect">
            <a:avLst/>
          </a:prstGeom>
          <a:noFill/>
          <a:ln w="9525">
            <a:noFill/>
            <a:miter lim="800000"/>
            <a:headEnd/>
            <a:tailEnd/>
          </a:ln>
        </p:spPr>
        <p:txBody>
          <a:bodyPr wrap="square" lIns="91440" tIns="45720" rIns="91440" bIns="45720" anchor="t">
            <a:spAutoFit/>
          </a:bodyPr>
          <a:lstStyle/>
          <a:p>
            <a:r>
              <a:rPr lang="en-CA" sz="1400" dirty="0">
                <a:latin typeface="Calibri"/>
                <a:cs typeface="Arial"/>
              </a:rPr>
              <a:t>Venturi, Scott Brown and Rauch, Fire Station, No. 4, Columbus, Ohio, 1966.</a:t>
            </a:r>
          </a:p>
        </p:txBody>
      </p:sp>
      <p:sp>
        <p:nvSpPr>
          <p:cNvPr id="2" name="TextBox 1">
            <a:extLst>
              <a:ext uri="{FF2B5EF4-FFF2-40B4-BE49-F238E27FC236}">
                <a16:creationId xmlns="" xmlns:a16="http://schemas.microsoft.com/office/drawing/2014/main" id="{BF997A8A-205B-43FA-9A6A-204602000BEF}"/>
              </a:ext>
            </a:extLst>
          </p:cNvPr>
          <p:cNvSpPr txBox="1"/>
          <p:nvPr/>
        </p:nvSpPr>
        <p:spPr>
          <a:xfrm>
            <a:off x="497615" y="447096"/>
            <a:ext cx="8148768"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Here are some more examples of buildings designed by Venturi, Scott Brown and John Rauch. </a:t>
            </a:r>
          </a:p>
          <a:p>
            <a:endParaRPr lang="en-US" sz="1400" dirty="0">
              <a:latin typeface="Calibri"/>
              <a:cs typeface="Times New Roman"/>
            </a:endParaRPr>
          </a:p>
          <a:p>
            <a:r>
              <a:rPr lang="en-US" sz="1400" dirty="0">
                <a:latin typeface="Calibri"/>
                <a:cs typeface="Times New Roman"/>
              </a:rPr>
              <a:t>One of Venturi and Scott Brown’s early projects was Fire Station #4 in Columbus, Indiana. The 1968 building is sheathed in red and white-glazed brick and comprises storage and living quarters, a space for fire trucks, and a hose tower. The building, the handling of the proportions of the Fire Station gives the little building big scale in its setting</a:t>
            </a:r>
            <a:r>
              <a:rPr lang="en-US" sz="1400" dirty="0">
                <a:latin typeface="Arial"/>
                <a:cs typeface="Arial"/>
              </a:rPr>
              <a:t>—</a:t>
            </a:r>
            <a:r>
              <a:rPr lang="en-US" sz="1400" dirty="0">
                <a:latin typeface="Calibri"/>
                <a:cs typeface="Times New Roman"/>
              </a:rPr>
              <a:t>a vast, flat field along a straight highway. </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074" name="Picture 2" descr="This image may contain Plant Grass and Building"/>
          <p:cNvPicPr>
            <a:picLocks noChangeAspect="1" noChangeArrowheads="1"/>
          </p:cNvPicPr>
          <p:nvPr/>
        </p:nvPicPr>
        <p:blipFill>
          <a:blip r:embed="rId2" cstate="print"/>
          <a:srcRect/>
          <a:stretch>
            <a:fillRect/>
          </a:stretch>
        </p:blipFill>
        <p:spPr bwMode="auto">
          <a:xfrm>
            <a:off x="332894" y="1921967"/>
            <a:ext cx="5146724" cy="2993625"/>
          </a:xfrm>
          <a:prstGeom prst="rect">
            <a:avLst/>
          </a:prstGeom>
          <a:noFill/>
        </p:spPr>
      </p:pic>
      <p:sp>
        <p:nvSpPr>
          <p:cNvPr id="4" name="Rectangle 3"/>
          <p:cNvSpPr/>
          <p:nvPr/>
        </p:nvSpPr>
        <p:spPr>
          <a:xfrm>
            <a:off x="334391" y="4923450"/>
            <a:ext cx="4533451" cy="307777"/>
          </a:xfrm>
          <a:prstGeom prst="rect">
            <a:avLst/>
          </a:prstGeom>
        </p:spPr>
        <p:txBody>
          <a:bodyPr wrap="square" lIns="91440" tIns="45720" rIns="91440" bIns="45720" anchor="t">
            <a:spAutoFit/>
          </a:bodyPr>
          <a:lstStyle/>
          <a:p>
            <a:r>
              <a:rPr lang="en-CA" sz="1400" dirty="0">
                <a:latin typeface="Calibri"/>
                <a:cs typeface="Arial"/>
              </a:rPr>
              <a:t>Vanna Venturi House, Chestnut Hill, Pennsylvania, in 1964. </a:t>
            </a:r>
          </a:p>
        </p:txBody>
      </p:sp>
      <p:pic>
        <p:nvPicPr>
          <p:cNvPr id="1027076" name="Picture 4" descr="Robert Venturi: Complexity And Contradiction In Architecture: Amazon.ca:  Venturi, Robert, Drexler, Arthur, Scully, Vincent: Books"/>
          <p:cNvPicPr>
            <a:picLocks noChangeAspect="1" noChangeArrowheads="1"/>
          </p:cNvPicPr>
          <p:nvPr/>
        </p:nvPicPr>
        <p:blipFill rotWithShape="1">
          <a:blip r:embed="rId3" cstate="print"/>
          <a:srcRect l="8846" r="9231" b="7921"/>
          <a:stretch/>
        </p:blipFill>
        <p:spPr bwMode="auto">
          <a:xfrm>
            <a:off x="5553553" y="1975961"/>
            <a:ext cx="3301214" cy="2888672"/>
          </a:xfrm>
          <a:prstGeom prst="rect">
            <a:avLst/>
          </a:prstGeom>
          <a:noFill/>
        </p:spPr>
      </p:pic>
      <p:sp>
        <p:nvSpPr>
          <p:cNvPr id="6" name="TextBox 5"/>
          <p:cNvSpPr txBox="1"/>
          <p:nvPr/>
        </p:nvSpPr>
        <p:spPr>
          <a:xfrm flipH="1">
            <a:off x="5558242" y="4921955"/>
            <a:ext cx="2915816" cy="307777"/>
          </a:xfrm>
          <a:prstGeom prst="rect">
            <a:avLst/>
          </a:prstGeom>
          <a:noFill/>
        </p:spPr>
        <p:txBody>
          <a:bodyPr wrap="square" lIns="91440" tIns="45720" rIns="91440" bIns="45720" rtlCol="0" anchor="t">
            <a:spAutoFit/>
          </a:bodyPr>
          <a:lstStyle/>
          <a:p>
            <a:r>
              <a:rPr lang="en-CA" sz="1400" dirty="0">
                <a:latin typeface="Calibri"/>
                <a:cs typeface="Arial"/>
              </a:rPr>
              <a:t>(Museum of Modern Art, 1966)</a:t>
            </a:r>
          </a:p>
        </p:txBody>
      </p:sp>
      <p:sp>
        <p:nvSpPr>
          <p:cNvPr id="2" name="TextBox 1">
            <a:extLst>
              <a:ext uri="{FF2B5EF4-FFF2-40B4-BE49-F238E27FC236}">
                <a16:creationId xmlns="" xmlns:a16="http://schemas.microsoft.com/office/drawing/2014/main" id="{B418ED42-8C6F-4C21-B7ED-A7E1F4B207DB}"/>
              </a:ext>
            </a:extLst>
          </p:cNvPr>
          <p:cNvSpPr txBox="1"/>
          <p:nvPr/>
        </p:nvSpPr>
        <p:spPr>
          <a:xfrm>
            <a:off x="573395" y="661803"/>
            <a:ext cx="798458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The Vanna Venturi House is considered one of the earliest examples of postmodern architecture. Its design explores classic forms and plays with symmetry and scale, serving as a realization of the ideas put forth in Venturi’s 1966 book, </a:t>
            </a:r>
            <a:r>
              <a:rPr lang="en-US" sz="1400" i="1" dirty="0">
                <a:latin typeface="Calibri"/>
                <a:cs typeface="Arial"/>
              </a:rPr>
              <a:t>Complexity and Contradiction in Architecture</a:t>
            </a:r>
            <a:r>
              <a:rPr lang="en-US" sz="1400" dirty="0">
                <a:latin typeface="Calibri"/>
                <a:cs typeface="Arial"/>
              </a:rPr>
              <a:t>. </a:t>
            </a:r>
            <a:endParaRPr lang="en-US" sz="1400" dirty="0"/>
          </a:p>
        </p:txBody>
      </p:sp>
      <p:sp>
        <p:nvSpPr>
          <p:cNvPr id="3" name="TextBox 2">
            <a:extLst>
              <a:ext uri="{FF2B5EF4-FFF2-40B4-BE49-F238E27FC236}">
                <a16:creationId xmlns="" xmlns:a16="http://schemas.microsoft.com/office/drawing/2014/main" id="{E6028FFC-FE54-4682-93B0-4B1EAB7B9FB3}"/>
              </a:ext>
            </a:extLst>
          </p:cNvPr>
          <p:cNvSpPr txBox="1"/>
          <p:nvPr/>
        </p:nvSpPr>
        <p:spPr>
          <a:xfrm>
            <a:off x="573395" y="5663217"/>
            <a:ext cx="798457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Arial"/>
              </a:rPr>
              <a:t>As Charles Jencks wrote in </a:t>
            </a:r>
            <a:r>
              <a:rPr lang="en-US" sz="1400" i="1" dirty="0">
                <a:latin typeface="Calibri"/>
                <a:cs typeface="Arial"/>
              </a:rPr>
              <a:t>Architectural Record</a:t>
            </a:r>
            <a:r>
              <a:rPr lang="en-US" sz="1400" dirty="0">
                <a:latin typeface="Calibri"/>
                <a:cs typeface="Arial"/>
              </a:rPr>
              <a:t>, 2016: </a:t>
            </a:r>
            <a:r>
              <a:rPr lang="en-US" sz="1400" dirty="0">
                <a:solidFill>
                  <a:srgbClr val="FF0000"/>
                </a:solidFill>
                <a:latin typeface="Calibri"/>
                <a:cs typeface="Arial"/>
              </a:rPr>
              <a:t>"Venturi pushed for complexity in architecture instead of Modernism’s generic and simple solutions." </a:t>
            </a:r>
            <a:endParaRPr lang="en-US" dirty="0">
              <a:solidFill>
                <a:srgbClr val="FF0000"/>
              </a:solidFill>
              <a:latin typeface="Calibri"/>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4" name="Picture 4" descr="Las Vegas (What?) LAS VEGAS (Can't hear you! Too noisy) LAS VEGAS !!!! |  Esquire | FEBRUARY, 1964"/>
          <p:cNvPicPr>
            <a:picLocks noChangeAspect="1" noChangeArrowheads="1"/>
          </p:cNvPicPr>
          <p:nvPr/>
        </p:nvPicPr>
        <p:blipFill>
          <a:blip r:embed="rId2" cstate="print"/>
          <a:srcRect/>
          <a:stretch>
            <a:fillRect/>
          </a:stretch>
        </p:blipFill>
        <p:spPr bwMode="auto">
          <a:xfrm>
            <a:off x="1602160" y="3360936"/>
            <a:ext cx="5936606" cy="2183736"/>
          </a:xfrm>
          <a:prstGeom prst="rect">
            <a:avLst/>
          </a:prstGeom>
          <a:noFill/>
        </p:spPr>
      </p:pic>
      <p:pic>
        <p:nvPicPr>
          <p:cNvPr id="168965" name="Picture 5"/>
          <p:cNvPicPr>
            <a:picLocks noChangeAspect="1" noChangeArrowheads="1"/>
          </p:cNvPicPr>
          <p:nvPr/>
        </p:nvPicPr>
        <p:blipFill>
          <a:blip r:embed="rId3" cstate="print"/>
          <a:srcRect/>
          <a:stretch>
            <a:fillRect/>
          </a:stretch>
        </p:blipFill>
        <p:spPr bwMode="auto">
          <a:xfrm>
            <a:off x="2030140" y="965201"/>
            <a:ext cx="5087788" cy="2350876"/>
          </a:xfrm>
          <a:prstGeom prst="rect">
            <a:avLst/>
          </a:prstGeom>
          <a:noFill/>
          <a:ln w="9525">
            <a:noFill/>
            <a:miter lim="800000"/>
            <a:headEnd/>
            <a:tailEnd/>
          </a:ln>
        </p:spPr>
      </p:pic>
      <p:pic>
        <p:nvPicPr>
          <p:cNvPr id="168966" name="Picture 6"/>
          <p:cNvPicPr>
            <a:picLocks noChangeAspect="1" noChangeArrowheads="1"/>
          </p:cNvPicPr>
          <p:nvPr/>
        </p:nvPicPr>
        <p:blipFill rotWithShape="1">
          <a:blip r:embed="rId4" cstate="print"/>
          <a:srcRect l="3348" t="16304" r="2679" b="19565"/>
          <a:stretch/>
        </p:blipFill>
        <p:spPr bwMode="auto">
          <a:xfrm>
            <a:off x="1678856" y="5653006"/>
            <a:ext cx="5790296" cy="819829"/>
          </a:xfrm>
          <a:prstGeom prst="rect">
            <a:avLst/>
          </a:prstGeom>
          <a:noFill/>
          <a:ln w="9525">
            <a:noFill/>
            <a:miter lim="800000"/>
            <a:headEnd/>
            <a:tailEnd/>
          </a:ln>
        </p:spPr>
      </p:pic>
      <p:sp>
        <p:nvSpPr>
          <p:cNvPr id="2" name="TextBox 1">
            <a:extLst>
              <a:ext uri="{FF2B5EF4-FFF2-40B4-BE49-F238E27FC236}">
                <a16:creationId xmlns="" xmlns:a16="http://schemas.microsoft.com/office/drawing/2014/main" id="{EAB9CB9E-0403-4CE5-A40B-FB7251A40AD2}"/>
              </a:ext>
            </a:extLst>
          </p:cNvPr>
          <p:cNvSpPr txBox="1"/>
          <p:nvPr/>
        </p:nvSpPr>
        <p:spPr>
          <a:xfrm>
            <a:off x="635000" y="381000"/>
            <a:ext cx="78740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Wolfe’s essay on Las Vegas shook up the cultural establishment, especially since, at that time, architectural and urban theorists thought very little of the town. </a:t>
            </a:r>
            <a:endParaRPr lang="en-US" sz="1200" dirty="0">
              <a:latin typeface="Calibri"/>
              <a:cs typeface="Times New Roman"/>
            </a:endParaRPr>
          </a:p>
        </p:txBody>
      </p:sp>
      <p:sp>
        <p:nvSpPr>
          <p:cNvPr id="3" name="Rectangle 2">
            <a:extLst>
              <a:ext uri="{FF2B5EF4-FFF2-40B4-BE49-F238E27FC236}">
                <a16:creationId xmlns="" xmlns:a16="http://schemas.microsoft.com/office/drawing/2014/main" id="{3B3A4CC3-1994-49D0-A66D-777952B68CD8}"/>
              </a:ext>
            </a:extLst>
          </p:cNvPr>
          <p:cNvSpPr/>
          <p:nvPr/>
        </p:nvSpPr>
        <p:spPr>
          <a:xfrm>
            <a:off x="1676400" y="5613400"/>
            <a:ext cx="5791200" cy="914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050" name="Picture 2" descr="Image may contain Building Architecture City Town Urban and Downtown"/>
          <p:cNvPicPr>
            <a:picLocks noChangeAspect="1" noChangeArrowheads="1"/>
          </p:cNvPicPr>
          <p:nvPr/>
        </p:nvPicPr>
        <p:blipFill>
          <a:blip r:embed="rId2" cstate="print"/>
          <a:srcRect/>
          <a:stretch>
            <a:fillRect/>
          </a:stretch>
        </p:blipFill>
        <p:spPr bwMode="auto">
          <a:xfrm>
            <a:off x="675248" y="264419"/>
            <a:ext cx="3741782" cy="5654496"/>
          </a:xfrm>
          <a:prstGeom prst="rect">
            <a:avLst/>
          </a:prstGeom>
          <a:noFill/>
        </p:spPr>
      </p:pic>
      <p:sp>
        <p:nvSpPr>
          <p:cNvPr id="3" name="Rectangle 2"/>
          <p:cNvSpPr/>
          <p:nvPr/>
        </p:nvSpPr>
        <p:spPr>
          <a:xfrm>
            <a:off x="677163" y="5920250"/>
            <a:ext cx="3755909" cy="738664"/>
          </a:xfrm>
          <a:prstGeom prst="rect">
            <a:avLst/>
          </a:prstGeom>
        </p:spPr>
        <p:txBody>
          <a:bodyPr wrap="square" lIns="91440" tIns="45720" rIns="91440" bIns="45720" anchor="t">
            <a:spAutoFit/>
          </a:bodyPr>
          <a:lstStyle/>
          <a:p>
            <a:r>
              <a:rPr lang="en-CA" sz="1400" dirty="0">
                <a:latin typeface="Calibri"/>
                <a:cs typeface="Arial"/>
              </a:rPr>
              <a:t>Venturi, Scott Brown and Associates in  collaboration  with Jackson &amp; Ryan Architects on the Children’s Museum of Houston,1992. </a:t>
            </a:r>
            <a:endParaRPr lang="en-CA" sz="1400" dirty="0"/>
          </a:p>
        </p:txBody>
      </p:sp>
      <p:sp>
        <p:nvSpPr>
          <p:cNvPr id="2" name="TextBox 1">
            <a:extLst>
              <a:ext uri="{FF2B5EF4-FFF2-40B4-BE49-F238E27FC236}">
                <a16:creationId xmlns="" xmlns:a16="http://schemas.microsoft.com/office/drawing/2014/main" id="{2E2FB22C-A022-4E48-A442-21FBC890F81F}"/>
              </a:ext>
            </a:extLst>
          </p:cNvPr>
          <p:cNvSpPr txBox="1"/>
          <p:nvPr/>
        </p:nvSpPr>
        <p:spPr>
          <a:xfrm>
            <a:off x="4817019" y="2733096"/>
            <a:ext cx="3690437"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The vibrant structure of the Children’s Museum of Houston features playful interpretations of classical architecture, with a combination of flexible spaces and room for permanent exhibitions, plus classrooms, an auditorium, an art studio, offices, and a gift shop. </a:t>
            </a:r>
            <a:endParaRPr lang="en-US" sz="1200" dirty="0">
              <a:latin typeface="Calibri"/>
              <a:cs typeface="Times New Roman"/>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098" name="Picture 2" descr="VSBA and David Singer Architect gave the Museum of Contemporary Art San Diego a modern look and an additional 10000..."/>
          <p:cNvPicPr>
            <a:picLocks noChangeAspect="1" noChangeArrowheads="1"/>
          </p:cNvPicPr>
          <p:nvPr/>
        </p:nvPicPr>
        <p:blipFill>
          <a:blip r:embed="rId2" cstate="print"/>
          <a:srcRect/>
          <a:stretch>
            <a:fillRect/>
          </a:stretch>
        </p:blipFill>
        <p:spPr bwMode="auto">
          <a:xfrm>
            <a:off x="1826550" y="1909439"/>
            <a:ext cx="5507012" cy="3680916"/>
          </a:xfrm>
          <a:prstGeom prst="rect">
            <a:avLst/>
          </a:prstGeom>
          <a:noFill/>
        </p:spPr>
      </p:pic>
      <p:sp>
        <p:nvSpPr>
          <p:cNvPr id="3" name="Rectangle 2"/>
          <p:cNvSpPr/>
          <p:nvPr/>
        </p:nvSpPr>
        <p:spPr>
          <a:xfrm>
            <a:off x="1364323" y="5593992"/>
            <a:ext cx="6415655" cy="307777"/>
          </a:xfrm>
          <a:prstGeom prst="rect">
            <a:avLst/>
          </a:prstGeom>
        </p:spPr>
        <p:txBody>
          <a:bodyPr wrap="square" lIns="91440" tIns="45720" rIns="91440" bIns="45720" anchor="t">
            <a:spAutoFit/>
          </a:bodyPr>
          <a:lstStyle/>
          <a:p>
            <a:pPr algn="ctr"/>
            <a:r>
              <a:rPr lang="en-CA" sz="1400" dirty="0">
                <a:latin typeface="Calibri"/>
                <a:cs typeface="Arial"/>
              </a:rPr>
              <a:t>Venturi and Brown and David Singer, Museum of Contemporary Art,  San Diego, 1996.</a:t>
            </a:r>
            <a:endParaRPr lang="en-US" dirty="0">
              <a:latin typeface="Calibri"/>
              <a:cs typeface="Arial"/>
            </a:endParaRPr>
          </a:p>
        </p:txBody>
      </p:sp>
      <p:sp>
        <p:nvSpPr>
          <p:cNvPr id="2" name="TextBox 1">
            <a:extLst>
              <a:ext uri="{FF2B5EF4-FFF2-40B4-BE49-F238E27FC236}">
                <a16:creationId xmlns="" xmlns:a16="http://schemas.microsoft.com/office/drawing/2014/main" id="{432261C9-5B09-4468-A986-DCE0C56E17CA}"/>
              </a:ext>
            </a:extLst>
          </p:cNvPr>
          <p:cNvSpPr txBox="1"/>
          <p:nvPr/>
        </p:nvSpPr>
        <p:spPr>
          <a:xfrm>
            <a:off x="800731" y="865074"/>
            <a:ext cx="7542537"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The new façade in Museum of Contemporary Art San Diego references the architecture of the historic Scripps House, the museum’s home since 1941. Within the new exterior is a dramatic lobby with a star-shaped clerestory window. </a:t>
            </a:r>
            <a:endParaRPr lang="en-US" sz="1200" dirty="0">
              <a:latin typeface="Calibri"/>
              <a:cs typeface="Times New Roman"/>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2874" y="3074048"/>
            <a:ext cx="9141245" cy="707886"/>
          </a:xfrm>
          <a:prstGeom prst="rect">
            <a:avLst/>
          </a:prstGeom>
        </p:spPr>
        <p:txBody>
          <a:bodyPr wrap="square" lIns="91440" tIns="45720" rIns="91440" bIns="45720" anchor="t">
            <a:spAutoFit/>
          </a:bodyPr>
          <a:lstStyle/>
          <a:p>
            <a:pPr marL="571500" indent="-571500" algn="ctr" eaLnBrk="0" hangingPunct="0">
              <a:buFont typeface="Arial"/>
              <a:buChar char="•"/>
            </a:pPr>
            <a:r>
              <a:rPr lang="en-CA" sz="4000" i="1" dirty="0">
                <a:solidFill>
                  <a:schemeClr val="bg1"/>
                </a:solidFill>
                <a:latin typeface="Calibri"/>
                <a:ea typeface="Calibri" pitchFamily="34" charset="0"/>
                <a:cs typeface="Times New Roman"/>
              </a:rPr>
              <a:t>Learning from Las Vegas</a:t>
            </a:r>
            <a:r>
              <a:rPr lang="en-CA" sz="4000" dirty="0">
                <a:solidFill>
                  <a:schemeClr val="bg1"/>
                </a:solidFill>
                <a:latin typeface="Calibri"/>
                <a:ea typeface="Calibri" pitchFamily="34" charset="0"/>
                <a:cs typeface="Times New Roman"/>
              </a:rPr>
              <a:t> and Pop Artists</a:t>
            </a:r>
            <a:endParaRPr lang="en-CA" sz="4000" dirty="0">
              <a:solidFill>
                <a:schemeClr val="bg1"/>
              </a:solidFill>
              <a:latin typeface="Arial"/>
              <a:cs typeface="Times New Roman"/>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8290" name="Picture 2" descr="https://www.cca.qc.ca/img/agnEePZbEE8JD_pPZCu_X4L0hn8=/960x0/8970/7902/DR1995_0042.jpg"/>
          <p:cNvPicPr>
            <a:picLocks noChangeAspect="1" noChangeArrowheads="1"/>
          </p:cNvPicPr>
          <p:nvPr/>
        </p:nvPicPr>
        <p:blipFill>
          <a:blip r:embed="rId2" cstate="print"/>
          <a:srcRect/>
          <a:stretch>
            <a:fillRect/>
          </a:stretch>
        </p:blipFill>
        <p:spPr bwMode="auto">
          <a:xfrm>
            <a:off x="3421787" y="1528719"/>
            <a:ext cx="5304875" cy="3805182"/>
          </a:xfrm>
          <a:prstGeom prst="rect">
            <a:avLst/>
          </a:prstGeom>
          <a:noFill/>
        </p:spPr>
      </p:pic>
      <p:sp>
        <p:nvSpPr>
          <p:cNvPr id="4" name="Rectangle 3"/>
          <p:cNvSpPr/>
          <p:nvPr/>
        </p:nvSpPr>
        <p:spPr>
          <a:xfrm>
            <a:off x="3421787" y="5328922"/>
            <a:ext cx="5268256" cy="738664"/>
          </a:xfrm>
          <a:prstGeom prst="rect">
            <a:avLst/>
          </a:prstGeom>
        </p:spPr>
        <p:txBody>
          <a:bodyPr wrap="square" lIns="91440" tIns="45720" rIns="91440" bIns="45720" anchor="t">
            <a:spAutoFit/>
          </a:bodyPr>
          <a:lstStyle/>
          <a:p>
            <a:r>
              <a:rPr lang="en-CA" sz="1400" dirty="0">
                <a:latin typeface="Calibri"/>
                <a:cs typeface="Arial"/>
              </a:rPr>
              <a:t>Unknown photographer, Interior view of the House of the Future looking down from the viewing platform, </a:t>
            </a:r>
            <a:r>
              <a:rPr lang="en-CA" sz="1400" i="1" dirty="0">
                <a:latin typeface="Calibri"/>
                <a:cs typeface="Arial"/>
              </a:rPr>
              <a:t>Daily Mail Ideal Home Exhibition</a:t>
            </a:r>
            <a:r>
              <a:rPr lang="en-CA" sz="1400" dirty="0">
                <a:latin typeface="Calibri"/>
                <a:cs typeface="Arial"/>
              </a:rPr>
              <a:t>, London, March 1956. </a:t>
            </a:r>
            <a:endParaRPr lang="en-CA" sz="1400" dirty="0"/>
          </a:p>
        </p:txBody>
      </p:sp>
      <p:sp>
        <p:nvSpPr>
          <p:cNvPr id="2" name="TextBox 1">
            <a:extLst>
              <a:ext uri="{FF2B5EF4-FFF2-40B4-BE49-F238E27FC236}">
                <a16:creationId xmlns="" xmlns:a16="http://schemas.microsoft.com/office/drawing/2014/main" id="{D793BB24-1FD3-495B-9B19-2C6E281F0FBA}"/>
              </a:ext>
            </a:extLst>
          </p:cNvPr>
          <p:cNvSpPr txBox="1"/>
          <p:nvPr/>
        </p:nvSpPr>
        <p:spPr>
          <a:xfrm>
            <a:off x="459726" y="257649"/>
            <a:ext cx="2743200" cy="6555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Scott Brown came to the United States via London, where she studied from 1952-1955 at the Architectural Association (AA). There, Scott Brown learned from (among others) Alison and Peter Smithson, the wife-and-husband architect team who were leading members of the avant-garde art Independent Group (IG).The Smithsons designed the House of the Future for the </a:t>
            </a:r>
            <a:r>
              <a:rPr lang="en-US" sz="1400" i="1" dirty="0">
                <a:latin typeface="Calibri"/>
                <a:cs typeface="Arial"/>
              </a:rPr>
              <a:t>Daily Mail Ideal Home Exhibition</a:t>
            </a:r>
            <a:r>
              <a:rPr lang="en-US" sz="1400" dirty="0">
                <a:latin typeface="Calibri"/>
                <a:cs typeface="Times New Roman"/>
              </a:rPr>
              <a:t>. The house was never intended for actual production but for theoretical discussion. Designed around a courtyard garden that supplied natural lighting and private outdoor space, there were few windows on the exterior walls allowing the houses to be placed directly side-by-side. For viewing purposes, there was no roof but an elevated platform so </a:t>
            </a:r>
            <a:r>
              <a:rPr lang="en-US" sz="1400" dirty="0">
                <a:latin typeface="Calibri"/>
                <a:cs typeface="Arial"/>
              </a:rPr>
              <a:t>exhibition goers could look inside the house from above. Appliances and work areas were hidden from view within cubicles allowing for a large open space in which to live. </a:t>
            </a:r>
            <a:endParaRPr lang="en-US" dirty="0">
              <a:latin typeface="Calibri"/>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1747" y="6340805"/>
            <a:ext cx="4317207" cy="307777"/>
          </a:xfrm>
          <a:prstGeom prst="rect">
            <a:avLst/>
          </a:prstGeom>
        </p:spPr>
        <p:txBody>
          <a:bodyPr wrap="none" lIns="91440" tIns="45720" rIns="91440" bIns="45720" anchor="t">
            <a:spAutoFit/>
          </a:bodyPr>
          <a:lstStyle/>
          <a:p>
            <a:r>
              <a:rPr lang="it-IT" sz="1400" dirty="0">
                <a:latin typeface="Calibri"/>
                <a:cs typeface="Arial"/>
              </a:rPr>
              <a:t>Sir Eduardo Paolozzi</a:t>
            </a:r>
            <a:r>
              <a:rPr lang="it-IT" sz="1400" i="1" dirty="0">
                <a:latin typeface="Calibri"/>
                <a:cs typeface="Arial"/>
              </a:rPr>
              <a:t>, I </a:t>
            </a:r>
            <a:r>
              <a:rPr lang="it-IT" sz="1400" i="1" dirty="0" err="1">
                <a:latin typeface="Calibri"/>
                <a:cs typeface="Arial"/>
              </a:rPr>
              <a:t>was</a:t>
            </a:r>
            <a:r>
              <a:rPr lang="it-IT" sz="1400" i="1" dirty="0">
                <a:latin typeface="Calibri"/>
                <a:cs typeface="Arial"/>
              </a:rPr>
              <a:t> a Rich </a:t>
            </a:r>
            <a:r>
              <a:rPr lang="it-IT" sz="1400" i="1" dirty="0" err="1">
                <a:latin typeface="Calibri"/>
                <a:cs typeface="Arial"/>
              </a:rPr>
              <a:t>Man's</a:t>
            </a:r>
            <a:r>
              <a:rPr lang="it-IT" sz="1400" i="1" dirty="0">
                <a:latin typeface="Calibri"/>
                <a:cs typeface="Arial"/>
              </a:rPr>
              <a:t> </a:t>
            </a:r>
            <a:r>
              <a:rPr lang="it-IT" sz="1400" i="1" dirty="0" err="1">
                <a:latin typeface="Calibri"/>
                <a:cs typeface="Arial"/>
              </a:rPr>
              <a:t>Plaything</a:t>
            </a:r>
            <a:r>
              <a:rPr lang="it-IT" sz="1400" dirty="0">
                <a:latin typeface="Calibri"/>
                <a:cs typeface="Arial"/>
              </a:rPr>
              <a:t>, 1947.</a:t>
            </a:r>
            <a:endParaRPr lang="it-IT" sz="1400" b="1" dirty="0">
              <a:latin typeface="Calibri"/>
              <a:cs typeface="Arial"/>
            </a:endParaRPr>
          </a:p>
        </p:txBody>
      </p:sp>
      <p:sp>
        <p:nvSpPr>
          <p:cNvPr id="2" name="TextBox 1">
            <a:extLst>
              <a:ext uri="{FF2B5EF4-FFF2-40B4-BE49-F238E27FC236}">
                <a16:creationId xmlns="" xmlns:a16="http://schemas.microsoft.com/office/drawing/2014/main" id="{A23039BB-B6F9-4658-8FEB-5F657D67C730}"/>
              </a:ext>
            </a:extLst>
          </p:cNvPr>
          <p:cNvSpPr txBox="1"/>
          <p:nvPr/>
        </p:nvSpPr>
        <p:spPr>
          <a:xfrm>
            <a:off x="4854910" y="2088975"/>
            <a:ext cx="3892514"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The IG was steeped in Dada, comic books, American advertisements, and science fiction. At</a:t>
            </a:r>
            <a:br>
              <a:rPr lang="en-US" sz="1400" dirty="0">
                <a:latin typeface="Calibri"/>
                <a:cs typeface="Times New Roman"/>
              </a:rPr>
            </a:br>
            <a:r>
              <a:rPr lang="en-US" sz="1400" dirty="0">
                <a:latin typeface="Calibri"/>
                <a:cs typeface="Times New Roman"/>
              </a:rPr>
              <a:t>its first meeting in April 1952,Eduardo Paolozzi fed colourful images</a:t>
            </a:r>
            <a:r>
              <a:rPr lang="en-US" sz="1400" dirty="0">
                <a:latin typeface="Calibri"/>
                <a:cs typeface="Arial"/>
              </a:rPr>
              <a:t>—</a:t>
            </a:r>
            <a:r>
              <a:rPr lang="en-US" sz="1400" dirty="0">
                <a:latin typeface="Calibri"/>
                <a:cs typeface="Times New Roman"/>
              </a:rPr>
              <a:t>advertising, comic strips and assorted graphics</a:t>
            </a:r>
            <a:r>
              <a:rPr lang="en-US" sz="1400" dirty="0">
                <a:latin typeface="Calibri"/>
                <a:cs typeface="Arial"/>
              </a:rPr>
              <a:t>—</a:t>
            </a:r>
            <a:r>
              <a:rPr lang="en-US" sz="1400" dirty="0">
                <a:latin typeface="Calibri"/>
                <a:cs typeface="Times New Roman"/>
              </a:rPr>
              <a:t>from American magazines through an epidiascope. The artists seminal 1947 collage I was a Rich Man's Plaything was the first such </a:t>
            </a:r>
            <a:r>
              <a:rPr lang="en-US" sz="1400" dirty="0">
                <a:solidFill>
                  <a:srgbClr val="FF0000"/>
                </a:solidFill>
                <a:latin typeface="Calibri"/>
                <a:cs typeface="Times New Roman"/>
              </a:rPr>
              <a:t>"found object"</a:t>
            </a:r>
            <a:r>
              <a:rPr lang="en-US" sz="1400" dirty="0">
                <a:latin typeface="Calibri"/>
                <a:cs typeface="Times New Roman"/>
              </a:rPr>
              <a:t> material to contain he word </a:t>
            </a:r>
            <a:r>
              <a:rPr lang="en-US" sz="1400" dirty="0">
                <a:solidFill>
                  <a:srgbClr val="FF0000"/>
                </a:solidFill>
                <a:latin typeface="Calibri"/>
                <a:cs typeface="Times New Roman"/>
              </a:rPr>
              <a:t>"pop"</a:t>
            </a:r>
            <a:r>
              <a:rPr lang="en-US" sz="1400" dirty="0">
                <a:latin typeface="Calibri"/>
                <a:cs typeface="Times New Roman"/>
              </a:rPr>
              <a:t> and is considered the initial standard bearer of </a:t>
            </a:r>
            <a:r>
              <a:rPr lang="en-US" sz="1400" dirty="0">
                <a:solidFill>
                  <a:srgbClr val="FF0000"/>
                </a:solidFill>
                <a:latin typeface="Calibri"/>
                <a:cs typeface="Times New Roman"/>
              </a:rPr>
              <a:t>"Pop Art."</a:t>
            </a:r>
            <a:r>
              <a:rPr lang="en-US" sz="1400" dirty="0">
                <a:latin typeface="Calibri"/>
                <a:cs typeface="Arial"/>
              </a:rPr>
              <a:t> The</a:t>
            </a:r>
            <a:r>
              <a:rPr lang="en-US" sz="1400" dirty="0">
                <a:latin typeface="Calibri"/>
                <a:cs typeface="Times New Roman"/>
              </a:rPr>
              <a:t> IG was responsible for formulation, discussion and dissemination of many of the basic ideas of British pop art and new British art in the late 1950s and early 1960s. Design critic and historian, Reyner Banham, already mentioned above, was a leading member of IG. </a:t>
            </a:r>
            <a:endParaRPr lang="en-US" dirty="0"/>
          </a:p>
        </p:txBody>
      </p:sp>
      <p:pic>
        <p:nvPicPr>
          <p:cNvPr id="3" name="Picture 4" descr="Text&#10;&#10;Description automatically generated">
            <a:extLst>
              <a:ext uri="{FF2B5EF4-FFF2-40B4-BE49-F238E27FC236}">
                <a16:creationId xmlns="" xmlns:a16="http://schemas.microsoft.com/office/drawing/2014/main" id="{50034651-0C05-4912-B8DA-CDB260838EDD}"/>
              </a:ext>
            </a:extLst>
          </p:cNvPr>
          <p:cNvPicPr>
            <a:picLocks noChangeAspect="1"/>
          </p:cNvPicPr>
          <p:nvPr/>
        </p:nvPicPr>
        <p:blipFill>
          <a:blip r:embed="rId3" cstate="print"/>
          <a:stretch>
            <a:fillRect/>
          </a:stretch>
        </p:blipFill>
        <p:spPr>
          <a:xfrm>
            <a:off x="589558" y="317500"/>
            <a:ext cx="3989784" cy="6019800"/>
          </a:xfrm>
          <a:prstGeom prst="rect">
            <a:avLst/>
          </a:prstGeom>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8290" name="Picture 2" descr="https://static01.nyt.com/images/2011/09/14/arts/HAMILTON1-obit/HAMILTON1-obit-jumbo.jpg?quality=75&amp;auto=webp&amp;disable=upscale"/>
          <p:cNvPicPr>
            <a:picLocks noChangeAspect="1" noChangeArrowheads="1"/>
          </p:cNvPicPr>
          <p:nvPr/>
        </p:nvPicPr>
        <p:blipFill>
          <a:blip r:embed="rId2" cstate="print"/>
          <a:srcRect/>
          <a:stretch>
            <a:fillRect/>
          </a:stretch>
        </p:blipFill>
        <p:spPr bwMode="auto">
          <a:xfrm>
            <a:off x="3515285" y="418960"/>
            <a:ext cx="5074731" cy="5257901"/>
          </a:xfrm>
          <a:prstGeom prst="rect">
            <a:avLst/>
          </a:prstGeom>
          <a:noFill/>
        </p:spPr>
      </p:pic>
      <p:sp>
        <p:nvSpPr>
          <p:cNvPr id="4" name="Rectangle 3"/>
          <p:cNvSpPr/>
          <p:nvPr/>
        </p:nvSpPr>
        <p:spPr>
          <a:xfrm>
            <a:off x="3511094" y="5681949"/>
            <a:ext cx="5077194" cy="738664"/>
          </a:xfrm>
          <a:prstGeom prst="rect">
            <a:avLst/>
          </a:prstGeom>
        </p:spPr>
        <p:txBody>
          <a:bodyPr wrap="square" lIns="91440" tIns="45720" rIns="91440" bIns="45720" anchor="t">
            <a:spAutoFit/>
          </a:bodyPr>
          <a:lstStyle/>
          <a:p>
            <a:r>
              <a:rPr lang="en-CA" sz="1400" dirty="0">
                <a:latin typeface="Calibri"/>
                <a:cs typeface="Arial"/>
              </a:rPr>
              <a:t>Richard Hamilton, </a:t>
            </a:r>
            <a:r>
              <a:rPr lang="en-CA" sz="1400" i="1" dirty="0">
                <a:latin typeface="Calibri"/>
                <a:cs typeface="Arial"/>
              </a:rPr>
              <a:t>Just What Is It That Makes Today's Homes So Different, So Appealing? </a:t>
            </a:r>
            <a:r>
              <a:rPr lang="en-CA" sz="1400" dirty="0">
                <a:latin typeface="Calibri"/>
                <a:cs typeface="Arial"/>
              </a:rPr>
              <a:t>The 1956 collage is often referred to as the first example of Pop Art.</a:t>
            </a:r>
          </a:p>
        </p:txBody>
      </p:sp>
      <p:sp>
        <p:nvSpPr>
          <p:cNvPr id="2" name="TextBox 1">
            <a:extLst>
              <a:ext uri="{FF2B5EF4-FFF2-40B4-BE49-F238E27FC236}">
                <a16:creationId xmlns="" xmlns:a16="http://schemas.microsoft.com/office/drawing/2014/main" id="{48A1E284-CC67-4B92-B6A1-75C8417DE9AE}"/>
              </a:ext>
            </a:extLst>
          </p:cNvPr>
          <p:cNvSpPr txBox="1"/>
          <p:nvPr/>
        </p:nvSpPr>
        <p:spPr>
          <a:xfrm>
            <a:off x="510245" y="1760598"/>
            <a:ext cx="2743200"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From the IG also came the early pop art of Richard Hamilton. "Pop art" the British artist declared, would be: </a:t>
            </a:r>
            <a:r>
              <a:rPr lang="en-US" sz="1400" dirty="0">
                <a:solidFill>
                  <a:srgbClr val="FF0000"/>
                </a:solidFill>
                <a:latin typeface="Calibri"/>
                <a:cs typeface="Times New Roman"/>
              </a:rPr>
              <a:t>"Popular, transient, expendable, low-cost, mass-produced, young, witty, sexy, gimmicky, glamorous, and Big Business." </a:t>
            </a:r>
            <a:r>
              <a:rPr lang="en-US" sz="1400" dirty="0">
                <a:latin typeface="Calibri"/>
                <a:cs typeface="Times New Roman"/>
              </a:rPr>
              <a:t>Speaking of his motivation behind creating this collage, Hamilton stated,</a:t>
            </a:r>
            <a:r>
              <a:rPr lang="en-US" sz="1400" dirty="0">
                <a:solidFill>
                  <a:srgbClr val="FF0000"/>
                </a:solidFill>
                <a:latin typeface="Calibri"/>
                <a:cs typeface="Times New Roman"/>
              </a:rPr>
              <a:t> "The objective here was to throw into the cramped space of a living room some representation of all the objects and ideas crowding into our post-war consciousness." </a:t>
            </a:r>
            <a:endParaRPr lang="en-US" sz="1200" dirty="0">
              <a:solidFill>
                <a:srgbClr val="FF0000"/>
              </a:solidFill>
              <a:latin typeface="Calibri"/>
              <a:cs typeface="Times New Roman"/>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rotWithShape="1">
          <a:blip r:embed="rId3" cstate="print"/>
          <a:srcRect t="1843" r="48011" b="9677"/>
          <a:stretch/>
        </p:blipFill>
        <p:spPr bwMode="auto">
          <a:xfrm>
            <a:off x="5519772" y="412750"/>
            <a:ext cx="2789892" cy="1467369"/>
          </a:xfrm>
          <a:prstGeom prst="rect">
            <a:avLst/>
          </a:prstGeom>
          <a:noFill/>
          <a:ln w="9525">
            <a:noFill/>
            <a:miter lim="800000"/>
            <a:headEnd/>
            <a:tailEnd/>
          </a:ln>
        </p:spPr>
      </p:pic>
      <p:pic>
        <p:nvPicPr>
          <p:cNvPr id="76803" name="Picture 3"/>
          <p:cNvPicPr>
            <a:picLocks noChangeAspect="1" noChangeArrowheads="1"/>
          </p:cNvPicPr>
          <p:nvPr/>
        </p:nvPicPr>
        <p:blipFill rotWithShape="1">
          <a:blip r:embed="rId4" cstate="print"/>
          <a:srcRect l="1639" t="8502" r="2732" b="3644"/>
          <a:stretch/>
        </p:blipFill>
        <p:spPr bwMode="auto">
          <a:xfrm>
            <a:off x="797994" y="3831401"/>
            <a:ext cx="3774630" cy="2352028"/>
          </a:xfrm>
          <a:prstGeom prst="rect">
            <a:avLst/>
          </a:prstGeom>
          <a:noFill/>
          <a:ln w="9525">
            <a:noFill/>
            <a:miter lim="800000"/>
            <a:headEnd/>
            <a:tailEnd/>
          </a:ln>
        </p:spPr>
      </p:pic>
      <p:pic>
        <p:nvPicPr>
          <p:cNvPr id="76804" name="Picture 4"/>
          <p:cNvPicPr>
            <a:picLocks noChangeAspect="1" noChangeArrowheads="1"/>
          </p:cNvPicPr>
          <p:nvPr/>
        </p:nvPicPr>
        <p:blipFill rotWithShape="1">
          <a:blip r:embed="rId5" cstate="print"/>
          <a:srcRect l="1754" t="5600" r="4386" b="12800"/>
          <a:stretch/>
        </p:blipFill>
        <p:spPr bwMode="auto">
          <a:xfrm>
            <a:off x="4674091" y="3833944"/>
            <a:ext cx="3672079" cy="2352048"/>
          </a:xfrm>
          <a:prstGeom prst="rect">
            <a:avLst/>
          </a:prstGeom>
          <a:noFill/>
          <a:ln w="9525">
            <a:noFill/>
            <a:miter lim="800000"/>
            <a:headEnd/>
            <a:tailEnd/>
          </a:ln>
        </p:spPr>
      </p:pic>
      <p:sp>
        <p:nvSpPr>
          <p:cNvPr id="76805" name="Rectangle 4"/>
          <p:cNvSpPr>
            <a:spLocks noChangeArrowheads="1"/>
          </p:cNvSpPr>
          <p:nvPr/>
        </p:nvSpPr>
        <p:spPr bwMode="auto">
          <a:xfrm>
            <a:off x="801759" y="6175841"/>
            <a:ext cx="3461705" cy="307777"/>
          </a:xfrm>
          <a:prstGeom prst="rect">
            <a:avLst/>
          </a:prstGeom>
          <a:noFill/>
          <a:ln w="9525">
            <a:noFill/>
            <a:miter lim="800000"/>
            <a:headEnd/>
            <a:tailEnd/>
          </a:ln>
        </p:spPr>
        <p:txBody>
          <a:bodyPr wrap="square" lIns="91440" tIns="45720" rIns="91440" bIns="45720" anchor="t">
            <a:spAutoFit/>
          </a:bodyPr>
          <a:lstStyle/>
          <a:p>
            <a:r>
              <a:rPr lang="en-CA" sz="1400" dirty="0">
                <a:latin typeface="Calibri"/>
                <a:cs typeface="Arial"/>
              </a:rPr>
              <a:t>Andy Warhol, Campbell’s Soup Cans, 1962. </a:t>
            </a:r>
          </a:p>
        </p:txBody>
      </p:sp>
      <p:sp>
        <p:nvSpPr>
          <p:cNvPr id="76806" name="Rectangle 5"/>
          <p:cNvSpPr>
            <a:spLocks noChangeArrowheads="1"/>
          </p:cNvSpPr>
          <p:nvPr/>
        </p:nvSpPr>
        <p:spPr bwMode="auto">
          <a:xfrm>
            <a:off x="4673881" y="6186111"/>
            <a:ext cx="3132199" cy="307777"/>
          </a:xfrm>
          <a:prstGeom prst="rect">
            <a:avLst/>
          </a:prstGeom>
          <a:noFill/>
          <a:ln w="9525">
            <a:noFill/>
            <a:miter lim="800000"/>
            <a:headEnd/>
            <a:tailEnd/>
          </a:ln>
        </p:spPr>
        <p:txBody>
          <a:bodyPr wrap="square" lIns="91440" tIns="45720" rIns="91440" bIns="45720" anchor="t">
            <a:spAutoFit/>
          </a:bodyPr>
          <a:lstStyle/>
          <a:p>
            <a:r>
              <a:rPr lang="en-CA" sz="1400" dirty="0">
                <a:latin typeface="Calibri"/>
                <a:cs typeface="Arial"/>
              </a:rPr>
              <a:t>Andy Warhol, </a:t>
            </a:r>
            <a:r>
              <a:rPr lang="en-CA" sz="1400" i="1" dirty="0">
                <a:latin typeface="Calibri"/>
                <a:cs typeface="Arial"/>
              </a:rPr>
              <a:t>Marilyn Diptych</a:t>
            </a:r>
            <a:r>
              <a:rPr lang="en-CA" sz="1400" dirty="0">
                <a:latin typeface="Calibri"/>
                <a:cs typeface="Arial"/>
              </a:rPr>
              <a:t>, 1962.</a:t>
            </a:r>
          </a:p>
        </p:txBody>
      </p:sp>
      <p:sp>
        <p:nvSpPr>
          <p:cNvPr id="2" name="TextBox 1">
            <a:extLst>
              <a:ext uri="{FF2B5EF4-FFF2-40B4-BE49-F238E27FC236}">
                <a16:creationId xmlns="" xmlns:a16="http://schemas.microsoft.com/office/drawing/2014/main" id="{9D4F35D1-CCA2-4E7D-A554-F3C32EA0C605}"/>
              </a:ext>
            </a:extLst>
          </p:cNvPr>
          <p:cNvSpPr txBox="1"/>
          <p:nvPr/>
        </p:nvSpPr>
        <p:spPr>
          <a:xfrm>
            <a:off x="1042874" y="964989"/>
            <a:ext cx="4229871"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Thus, Scott Brown was one of the first architects / designers to acknowledge the significance of Pop Art as a means of understanding the American vernacular and the commercial strip.</a:t>
            </a:r>
            <a:r>
              <a:rPr lang="en-US" sz="1400" dirty="0">
                <a:solidFill>
                  <a:srgbClr val="FF0000"/>
                </a:solidFill>
                <a:latin typeface="Calibri"/>
                <a:cs typeface="Times New Roman"/>
              </a:rPr>
              <a:t> "We can learn...from Las Vegas as have other artists from their own profane and stylistic sources," </a:t>
            </a:r>
            <a:r>
              <a:rPr lang="en-US" sz="1400" dirty="0">
                <a:latin typeface="Calibri"/>
                <a:cs typeface="Times New Roman"/>
              </a:rPr>
              <a:t>Scott Brown and Venturi wrote. The architect pair would draw from Andy Warhol's painted Campbell’s soup cans and Warhol’s famous works, </a:t>
            </a:r>
            <a:r>
              <a:rPr lang="en-US" sz="1400" i="1" dirty="0">
                <a:latin typeface="Calibri"/>
                <a:cs typeface="Arial"/>
              </a:rPr>
              <a:t>Marilyn Diptych</a:t>
            </a:r>
            <a:r>
              <a:rPr lang="en-US" sz="1400" dirty="0">
                <a:latin typeface="Calibri"/>
                <a:cs typeface="Times New Roman"/>
              </a:rPr>
              <a:t>, 1962, which uses an image of Marilyn Monroe taken from the popular film </a:t>
            </a:r>
            <a:r>
              <a:rPr lang="en-US" sz="1400" i="1" dirty="0">
                <a:latin typeface="Calibri"/>
                <a:cs typeface="Times New Roman"/>
              </a:rPr>
              <a:t>Niagara </a:t>
            </a:r>
            <a:r>
              <a:rPr lang="en-US" sz="1400" dirty="0">
                <a:latin typeface="Calibri"/>
                <a:cs typeface="Times New Roman"/>
              </a:rPr>
              <a:t>(1953). </a:t>
            </a:r>
          </a:p>
        </p:txBody>
      </p:sp>
      <p:pic>
        <p:nvPicPr>
          <p:cNvPr id="8" name="Picture 2" descr="A picture containing text, sign&#10;&#10;Description automatically generated">
            <a:extLst>
              <a:ext uri="{FF2B5EF4-FFF2-40B4-BE49-F238E27FC236}">
                <a16:creationId xmlns="" xmlns:a16="http://schemas.microsoft.com/office/drawing/2014/main" id="{43B8064C-727B-4F91-9F0C-BB3DA8F5D399}"/>
              </a:ext>
            </a:extLst>
          </p:cNvPr>
          <p:cNvPicPr>
            <a:picLocks noChangeAspect="1" noChangeArrowheads="1"/>
          </p:cNvPicPr>
          <p:nvPr/>
        </p:nvPicPr>
        <p:blipFill rotWithShape="1">
          <a:blip r:embed="rId3" cstate="print"/>
          <a:srcRect l="52681" t="1843" r="2149" b="5530"/>
          <a:stretch/>
        </p:blipFill>
        <p:spPr bwMode="auto">
          <a:xfrm>
            <a:off x="5518184" y="1978779"/>
            <a:ext cx="2789848" cy="175789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2" descr="Image result for andy warhol marilyn"/>
          <p:cNvPicPr>
            <a:picLocks noChangeAspect="1" noChangeArrowheads="1"/>
          </p:cNvPicPr>
          <p:nvPr/>
        </p:nvPicPr>
        <p:blipFill rotWithShape="1">
          <a:blip r:embed="rId2" cstate="print"/>
          <a:srcRect t="10968" b="7419"/>
          <a:stretch/>
        </p:blipFill>
        <p:spPr bwMode="auto">
          <a:xfrm>
            <a:off x="354055" y="2692340"/>
            <a:ext cx="8436531" cy="3932562"/>
          </a:xfrm>
          <a:prstGeom prst="rect">
            <a:avLst/>
          </a:prstGeom>
          <a:noFill/>
        </p:spPr>
      </p:pic>
      <p:pic>
        <p:nvPicPr>
          <p:cNvPr id="250884" name="Picture 4" descr="Image result for marilyn niagara"/>
          <p:cNvPicPr>
            <a:picLocks noChangeAspect="1" noChangeArrowheads="1"/>
          </p:cNvPicPr>
          <p:nvPr/>
        </p:nvPicPr>
        <p:blipFill>
          <a:blip r:embed="rId3" cstate="print"/>
          <a:srcRect/>
          <a:stretch>
            <a:fillRect/>
          </a:stretch>
        </p:blipFill>
        <p:spPr bwMode="auto">
          <a:xfrm>
            <a:off x="352559" y="315746"/>
            <a:ext cx="1451472" cy="2068590"/>
          </a:xfrm>
          <a:prstGeom prst="rect">
            <a:avLst/>
          </a:prstGeom>
          <a:noFill/>
        </p:spPr>
      </p:pic>
      <p:sp>
        <p:nvSpPr>
          <p:cNvPr id="5" name="TextBox 4"/>
          <p:cNvSpPr txBox="1"/>
          <p:nvPr/>
        </p:nvSpPr>
        <p:spPr>
          <a:xfrm>
            <a:off x="358005" y="2386411"/>
            <a:ext cx="1225015" cy="307777"/>
          </a:xfrm>
          <a:prstGeom prst="rect">
            <a:avLst/>
          </a:prstGeom>
          <a:noFill/>
        </p:spPr>
        <p:txBody>
          <a:bodyPr wrap="none" lIns="91440" tIns="45720" rIns="91440" bIns="45720" rtlCol="0" anchor="t">
            <a:spAutoFit/>
          </a:bodyPr>
          <a:lstStyle/>
          <a:p>
            <a:r>
              <a:rPr lang="en-CA" sz="1400" i="1" dirty="0">
                <a:latin typeface="Calibri"/>
                <a:cs typeface="Arial"/>
              </a:rPr>
              <a:t>Niagara</a:t>
            </a:r>
            <a:r>
              <a:rPr lang="en-CA" sz="1400" dirty="0">
                <a:latin typeface="Calibri"/>
                <a:cs typeface="Arial"/>
              </a:rPr>
              <a:t>, 1953</a:t>
            </a:r>
          </a:p>
        </p:txBody>
      </p:sp>
      <p:sp>
        <p:nvSpPr>
          <p:cNvPr id="2" name="TextBox 1">
            <a:extLst>
              <a:ext uri="{FF2B5EF4-FFF2-40B4-BE49-F238E27FC236}">
                <a16:creationId xmlns="" xmlns:a16="http://schemas.microsoft.com/office/drawing/2014/main" id="{B7413F87-9C77-4C94-95CB-5FE10EE8D2E0}"/>
              </a:ext>
            </a:extLst>
          </p:cNvPr>
          <p:cNvSpPr txBox="1"/>
          <p:nvPr/>
        </p:nvSpPr>
        <p:spPr>
          <a:xfrm>
            <a:off x="2215274" y="737582"/>
            <a:ext cx="6393221"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Emerging in the late 1960s, Pop artists focused on the symbolism of the everyday American culture. The use of </a:t>
            </a:r>
            <a:r>
              <a:rPr lang="en-US" sz="1400" dirty="0" smtClean="0">
                <a:latin typeface="Calibri"/>
                <a:cs typeface="Times New Roman"/>
              </a:rPr>
              <a:t>commercialized </a:t>
            </a:r>
            <a:r>
              <a:rPr lang="en-US" sz="1400" dirty="0">
                <a:latin typeface="Calibri"/>
                <a:cs typeface="Times New Roman"/>
              </a:rPr>
              <a:t>images, products, films and celebrities represented a radical break from traditional subject matter. The underlying concepts of the mass culture that defined the Pop artists were heightened by the new approaches to techniques and style. Traditional </a:t>
            </a:r>
            <a:r>
              <a:rPr lang="en-US" sz="1400" dirty="0">
                <a:latin typeface="Calibri"/>
                <a:cs typeface="Arial"/>
              </a:rPr>
              <a:t>painting techniques were replaced by cheap commercial techniques that allowed the images to be reproduced multiple times. </a:t>
            </a:r>
            <a:endParaRPr lang="en-US" dirty="0">
              <a:latin typeface="Calibri"/>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http://foodoncanvas.eu/wp-content/uploads/2015/11/slide_289535_2288765_free.jpg"/>
          <p:cNvPicPr>
            <a:picLocks noChangeAspect="1" noChangeArrowheads="1"/>
          </p:cNvPicPr>
          <p:nvPr/>
        </p:nvPicPr>
        <p:blipFill>
          <a:blip r:embed="rId3" cstate="print"/>
          <a:srcRect/>
          <a:stretch>
            <a:fillRect/>
          </a:stretch>
        </p:blipFill>
        <p:spPr bwMode="auto">
          <a:xfrm>
            <a:off x="541048" y="1851049"/>
            <a:ext cx="4212713" cy="3096344"/>
          </a:xfrm>
          <a:prstGeom prst="rect">
            <a:avLst/>
          </a:prstGeom>
          <a:noFill/>
          <a:ln w="9525">
            <a:noFill/>
            <a:miter lim="800000"/>
            <a:headEnd/>
            <a:tailEnd/>
          </a:ln>
        </p:spPr>
      </p:pic>
      <p:sp>
        <p:nvSpPr>
          <p:cNvPr id="100355" name="Rectangle 2"/>
          <p:cNvSpPr>
            <a:spLocks noChangeArrowheads="1"/>
          </p:cNvSpPr>
          <p:nvPr/>
        </p:nvSpPr>
        <p:spPr bwMode="auto">
          <a:xfrm>
            <a:off x="539552" y="4941168"/>
            <a:ext cx="4214479" cy="307777"/>
          </a:xfrm>
          <a:prstGeom prst="rect">
            <a:avLst/>
          </a:prstGeom>
          <a:noFill/>
          <a:ln w="9525">
            <a:noFill/>
            <a:miter lim="800000"/>
            <a:headEnd/>
            <a:tailEnd/>
          </a:ln>
        </p:spPr>
        <p:txBody>
          <a:bodyPr wrap="square" lIns="91440" tIns="45720" rIns="91440" bIns="45720" anchor="t">
            <a:spAutoFit/>
          </a:bodyPr>
          <a:lstStyle/>
          <a:p>
            <a:r>
              <a:rPr lang="en-CA" sz="1400" dirty="0">
                <a:latin typeface="Calibri"/>
                <a:cs typeface="Arial"/>
              </a:rPr>
              <a:t>Claes Oldenburg, </a:t>
            </a:r>
            <a:r>
              <a:rPr lang="en-CA" sz="1400" i="1" dirty="0">
                <a:latin typeface="Calibri"/>
                <a:cs typeface="Arial"/>
              </a:rPr>
              <a:t>Floor Burger, </a:t>
            </a:r>
            <a:r>
              <a:rPr lang="en-CA" sz="1400" dirty="0">
                <a:latin typeface="Calibri"/>
                <a:cs typeface="Arial"/>
              </a:rPr>
              <a:t>1962.</a:t>
            </a:r>
          </a:p>
        </p:txBody>
      </p:sp>
      <p:sp>
        <p:nvSpPr>
          <p:cNvPr id="2" name="TextBox 1">
            <a:extLst>
              <a:ext uri="{FF2B5EF4-FFF2-40B4-BE49-F238E27FC236}">
                <a16:creationId xmlns="" xmlns:a16="http://schemas.microsoft.com/office/drawing/2014/main" id="{EF87ECEB-45AF-4113-9E9D-4674EF1B132F}"/>
              </a:ext>
            </a:extLst>
          </p:cNvPr>
          <p:cNvSpPr txBox="1"/>
          <p:nvPr/>
        </p:nvSpPr>
        <p:spPr>
          <a:xfrm>
            <a:off x="5132764" y="1836379"/>
            <a:ext cx="3463100"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Scott Brown and Venturi clearly understood the relevance of Pop artist's Claes Oldenburg's sculptures to Las Vegas the commercial vernacular. In the introductory notes for the "Remedial Housing for Architects" Studio course, Scott Brown outlines the final research topic: </a:t>
            </a:r>
            <a:r>
              <a:rPr lang="en-US" sz="1400" dirty="0">
                <a:solidFill>
                  <a:srgbClr val="FF0000"/>
                </a:solidFill>
                <a:latin typeface="Calibri"/>
                <a:cs typeface="Times New Roman"/>
              </a:rPr>
              <a:t>"The Oldenburg Interpretation,"</a:t>
            </a:r>
            <a:r>
              <a:rPr lang="en-US" sz="1400" dirty="0">
                <a:latin typeface="Calibri"/>
                <a:cs typeface="Times New Roman"/>
              </a:rPr>
              <a:t> whose task reinforces the architects' views that successful symbolism involves an innovative representation of the familiar and that a non-judgmental approach facilitates a renewed understanding of the contemporary urban environment. </a:t>
            </a:r>
            <a:endParaRPr lang="en-US" sz="1200" dirty="0">
              <a:latin typeface="Calibri"/>
              <a:cs typeface="Times New Roman"/>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aes Oldenburg. Two Cheeseburgers, with Everything (Dual Hamburgers). 1962  | MoMA"/>
          <p:cNvPicPr>
            <a:picLocks noChangeAspect="1" noChangeArrowheads="1"/>
          </p:cNvPicPr>
          <p:nvPr/>
        </p:nvPicPr>
        <p:blipFill>
          <a:blip r:embed="rId2" cstate="print"/>
          <a:srcRect/>
          <a:stretch>
            <a:fillRect/>
          </a:stretch>
        </p:blipFill>
        <p:spPr bwMode="auto">
          <a:xfrm>
            <a:off x="1901120" y="429924"/>
            <a:ext cx="5350261" cy="4024840"/>
          </a:xfrm>
          <a:prstGeom prst="rect">
            <a:avLst/>
          </a:prstGeom>
          <a:noFill/>
        </p:spPr>
      </p:pic>
      <p:sp>
        <p:nvSpPr>
          <p:cNvPr id="4" name="Rectangle 3"/>
          <p:cNvSpPr/>
          <p:nvPr/>
        </p:nvSpPr>
        <p:spPr>
          <a:xfrm>
            <a:off x="1903574" y="4456326"/>
            <a:ext cx="5340263" cy="523220"/>
          </a:xfrm>
          <a:prstGeom prst="rect">
            <a:avLst/>
          </a:prstGeom>
        </p:spPr>
        <p:txBody>
          <a:bodyPr wrap="square" lIns="91440" tIns="45720" rIns="91440" bIns="45720" anchor="t">
            <a:spAutoFit/>
          </a:bodyPr>
          <a:lstStyle/>
          <a:p>
            <a:r>
              <a:rPr lang="en-CA" sz="1400" dirty="0">
                <a:latin typeface="Calibri"/>
                <a:cs typeface="Arial"/>
              </a:rPr>
              <a:t>Claes Oldenburg, </a:t>
            </a:r>
            <a:r>
              <a:rPr lang="en-CA" sz="1400" i="1" dirty="0">
                <a:latin typeface="Calibri"/>
                <a:cs typeface="Arial"/>
              </a:rPr>
              <a:t>Two Cheeseburgers, with Everything (Dual Hamburgers.) </a:t>
            </a:r>
            <a:r>
              <a:rPr lang="en-CA" sz="1400" dirty="0">
                <a:latin typeface="Calibri"/>
                <a:cs typeface="Arial"/>
              </a:rPr>
              <a:t>1962.</a:t>
            </a:r>
          </a:p>
        </p:txBody>
      </p:sp>
      <p:sp>
        <p:nvSpPr>
          <p:cNvPr id="2" name="TextBox 1">
            <a:extLst>
              <a:ext uri="{FF2B5EF4-FFF2-40B4-BE49-F238E27FC236}">
                <a16:creationId xmlns="" xmlns:a16="http://schemas.microsoft.com/office/drawing/2014/main" id="{329EBCE5-8E9C-4646-8438-4BE2CF716FCF}"/>
              </a:ext>
            </a:extLst>
          </p:cNvPr>
          <p:cNvSpPr txBox="1"/>
          <p:nvPr/>
        </p:nvSpPr>
        <p:spPr>
          <a:xfrm>
            <a:off x="586025" y="5107504"/>
            <a:ext cx="795932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Times New Roman"/>
              </a:rPr>
              <a:t>Scott directs her students to </a:t>
            </a:r>
            <a:r>
              <a:rPr lang="en-US" sz="1400" i="1" dirty="0">
                <a:latin typeface="Calibri"/>
                <a:cs typeface="Times New Roman"/>
              </a:rPr>
              <a:t>Do for housing what Oldenburg has done for hamburgers</a:t>
            </a:r>
            <a:r>
              <a:rPr lang="en-US" sz="1400" dirty="0">
                <a:latin typeface="Calibri"/>
                <a:cs typeface="Times New Roman"/>
              </a:rPr>
              <a:t> and explains: </a:t>
            </a:r>
            <a:r>
              <a:rPr lang="en-US" sz="1400" dirty="0">
                <a:solidFill>
                  <a:srgbClr val="FF0000"/>
                </a:solidFill>
                <a:latin typeface="Calibri"/>
                <a:cs typeface="Times New Roman"/>
              </a:rPr>
              <a:t>"Oldenburg has essentially made us look at hamburgers in another way because he has portrayed them in an unusual way: big, lacquered, and in an art gallery. Does he hate them or love them and should we? Probably he feels some of both, but that doesn’t matter</a:t>
            </a:r>
            <a:r>
              <a:rPr lang="en-US" sz="1400" dirty="0">
                <a:solidFill>
                  <a:srgbClr val="FF0000"/>
                </a:solidFill>
                <a:latin typeface="Arial"/>
                <a:cs typeface="Arial"/>
              </a:rPr>
              <a:t>—</a:t>
            </a:r>
            <a:r>
              <a:rPr lang="en-US" sz="1400" dirty="0">
                <a:solidFill>
                  <a:srgbClr val="FF0000"/>
                </a:solidFill>
                <a:latin typeface="Calibri"/>
                <a:cs typeface="Times New Roman"/>
              </a:rPr>
              <a:t>at least not yet. The first thing is the shift in vision and understanding which an Oldenburg can induce, and the reinterpretation and reclassification of our cultural artifacts which he provides."</a:t>
            </a:r>
            <a:endParaRPr lang="en-US" sz="1200" dirty="0">
              <a:solidFill>
                <a:srgbClr val="FF0000"/>
              </a:solidFill>
              <a:latin typeface="Calibri"/>
              <a:cs typeface="Times New Roman"/>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8871</TotalTime>
  <Words>7601</Words>
  <Application>Microsoft Office PowerPoint</Application>
  <PresentationFormat>On-screen Show (4:3)</PresentationFormat>
  <Paragraphs>750</Paragraphs>
  <Slides>107</Slides>
  <Notes>48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107</vt:i4>
      </vt:variant>
    </vt:vector>
  </HeadingPairs>
  <TitlesOfParts>
    <vt:vector size="109" baseType="lpstr">
      <vt:lpstr>Office Theme</vt:lpstr>
      <vt:lpstr>Slide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ed</dc:creator>
  <cp:lastModifiedBy>ed</cp:lastModifiedBy>
  <cp:revision>2253</cp:revision>
  <dcterms:created xsi:type="dcterms:W3CDTF">2017-12-10T00:49:23Z</dcterms:created>
  <dcterms:modified xsi:type="dcterms:W3CDTF">2021-08-05T17:27:25Z</dcterms:modified>
</cp:coreProperties>
</file>